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8288000" cy="10287000"/>
  <p:notesSz cx="6858000" cy="9144000"/>
  <p:embeddedFontLst>
    <p:embeddedFont>
      <p:font typeface="Brittany" panose="020B0604020202020204" charset="0"/>
      <p:regular r:id="rId57"/>
    </p:embeddedFont>
    <p:embeddedFont>
      <p:font typeface="Canva Sans Bold" panose="020B0604020202020204" charset="0"/>
      <p:regular r:id="rId58"/>
    </p:embeddedFont>
    <p:embeddedFont>
      <p:font typeface="Libre Baskerville" panose="02000000000000000000" pitchFamily="2" charset="0"/>
      <p:regular r:id="rId59"/>
    </p:embeddedFont>
    <p:embeddedFont>
      <p:font typeface="Montserrat Classic" panose="020B0604020202020204" charset="0"/>
      <p:regular r:id="rId60"/>
    </p:embeddedFont>
    <p:embeddedFont>
      <p:font typeface="Montserrat Classic Bold" panose="020B0604020202020204" charset="0"/>
      <p:regular r:id="rId61"/>
    </p:embeddedFont>
    <p:embeddedFont>
      <p:font typeface="Yeseva One" panose="020B0604020202020204"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public.tableau.com/app/profile/mohamed.hamada.abdulaty.ismail/viz/Book1_17291219349070/Sales"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4368" y="2705199"/>
            <a:ext cx="5469649" cy="54696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526468" y="1847949"/>
            <a:ext cx="9235063" cy="2000250"/>
          </a:xfrm>
          <a:prstGeom prst="rect">
            <a:avLst/>
          </a:prstGeom>
        </p:spPr>
        <p:txBody>
          <a:bodyPr lIns="0" tIns="0" rIns="0" bIns="0" rtlCol="0" anchor="t">
            <a:spAutoFit/>
          </a:bodyPr>
          <a:lstStyle/>
          <a:p>
            <a:pPr algn="ctr">
              <a:lnSpc>
                <a:spcPts val="15000"/>
              </a:lnSpc>
            </a:pPr>
            <a:r>
              <a:rPr lang="en-US" sz="15000">
                <a:solidFill>
                  <a:srgbClr val="000000"/>
                </a:solidFill>
                <a:latin typeface="Brittany"/>
                <a:ea typeface="Brittany"/>
                <a:cs typeface="Brittany"/>
                <a:sym typeface="Brittany"/>
              </a:rPr>
              <a:t> Presentation</a:t>
            </a:r>
          </a:p>
        </p:txBody>
      </p:sp>
      <p:sp>
        <p:nvSpPr>
          <p:cNvPr id="6" name="TextBox 6"/>
          <p:cNvSpPr txBox="1"/>
          <p:nvPr/>
        </p:nvSpPr>
        <p:spPr>
          <a:xfrm>
            <a:off x="3363172" y="4356079"/>
            <a:ext cx="11561656" cy="1689143"/>
          </a:xfrm>
          <a:prstGeom prst="rect">
            <a:avLst/>
          </a:prstGeom>
        </p:spPr>
        <p:txBody>
          <a:bodyPr lIns="0" tIns="0" rIns="0" bIns="0" rtlCol="0" anchor="t">
            <a:spAutoFit/>
          </a:bodyPr>
          <a:lstStyle/>
          <a:p>
            <a:pPr algn="ctr">
              <a:lnSpc>
                <a:spcPts val="6501"/>
              </a:lnSpc>
            </a:pPr>
            <a:r>
              <a:rPr lang="en-US" sz="6501" b="1">
                <a:solidFill>
                  <a:srgbClr val="000000"/>
                </a:solidFill>
                <a:latin typeface="Montserrat Classic Bold"/>
                <a:ea typeface="Montserrat Classic Bold"/>
                <a:cs typeface="Montserrat Classic Bold"/>
                <a:sym typeface="Montserrat Classic Bold"/>
              </a:rPr>
              <a:t>PROJECT "SUPERSTORE SALES DATASET"</a:t>
            </a:r>
          </a:p>
        </p:txBody>
      </p:sp>
      <p:sp>
        <p:nvSpPr>
          <p:cNvPr id="7" name="TextBox 7"/>
          <p:cNvSpPr txBox="1"/>
          <p:nvPr/>
        </p:nvSpPr>
        <p:spPr>
          <a:xfrm>
            <a:off x="5932271" y="6895016"/>
            <a:ext cx="6423458" cy="3051175"/>
          </a:xfrm>
          <a:prstGeom prst="rect">
            <a:avLst/>
          </a:prstGeom>
        </p:spPr>
        <p:txBody>
          <a:bodyPr lIns="0" tIns="0" rIns="0" bIns="0" rtlCol="0" anchor="t">
            <a:spAutoFit/>
          </a:bodyPr>
          <a:lstStyle/>
          <a:p>
            <a:pPr algn="ctr">
              <a:lnSpc>
                <a:spcPts val="3499"/>
              </a:lnSpc>
            </a:pPr>
            <a:r>
              <a:rPr lang="en-US" sz="2499" spc="124">
                <a:solidFill>
                  <a:srgbClr val="000000"/>
                </a:solidFill>
                <a:latin typeface="Montserrat Classic"/>
                <a:ea typeface="Montserrat Classic"/>
                <a:cs typeface="Montserrat Classic"/>
                <a:sym typeface="Montserrat Classic"/>
              </a:rPr>
              <a:t>Group D</a:t>
            </a:r>
          </a:p>
          <a:p>
            <a:pPr algn="ctr">
              <a:lnSpc>
                <a:spcPts val="3499"/>
              </a:lnSpc>
            </a:pPr>
            <a:r>
              <a:rPr lang="en-US" sz="2499" spc="124">
                <a:solidFill>
                  <a:srgbClr val="000000"/>
                </a:solidFill>
                <a:latin typeface="Montserrat Classic"/>
                <a:ea typeface="Montserrat Classic"/>
                <a:cs typeface="Montserrat Classic"/>
                <a:sym typeface="Montserrat Classic"/>
              </a:rPr>
              <a:t>-Ahmed Hanfi Mahmoud</a:t>
            </a:r>
          </a:p>
          <a:p>
            <a:pPr algn="ctr">
              <a:lnSpc>
                <a:spcPts val="3499"/>
              </a:lnSpc>
            </a:pPr>
            <a:r>
              <a:rPr lang="en-US" sz="2499" spc="124">
                <a:solidFill>
                  <a:srgbClr val="000000"/>
                </a:solidFill>
                <a:latin typeface="Montserrat Classic"/>
                <a:ea typeface="Montserrat Classic"/>
                <a:cs typeface="Montserrat Classic"/>
                <a:sym typeface="Montserrat Classic"/>
              </a:rPr>
              <a:t>-Maha Mohamed ElShazly</a:t>
            </a:r>
          </a:p>
          <a:p>
            <a:pPr algn="ctr">
              <a:lnSpc>
                <a:spcPts val="3499"/>
              </a:lnSpc>
            </a:pPr>
            <a:r>
              <a:rPr lang="en-US" sz="2499" spc="124">
                <a:solidFill>
                  <a:srgbClr val="000000"/>
                </a:solidFill>
                <a:latin typeface="Montserrat Classic"/>
                <a:ea typeface="Montserrat Classic"/>
                <a:cs typeface="Montserrat Classic"/>
                <a:sym typeface="Montserrat Classic"/>
              </a:rPr>
              <a:t>-Phoebe Issac yassa</a:t>
            </a:r>
          </a:p>
          <a:p>
            <a:pPr algn="ctr">
              <a:lnSpc>
                <a:spcPts val="3499"/>
              </a:lnSpc>
            </a:pPr>
            <a:r>
              <a:rPr lang="en-US" sz="2499" spc="124">
                <a:solidFill>
                  <a:srgbClr val="000000"/>
                </a:solidFill>
                <a:latin typeface="Montserrat Classic"/>
                <a:ea typeface="Montserrat Classic"/>
                <a:cs typeface="Montserrat Classic"/>
                <a:sym typeface="Montserrat Classic"/>
              </a:rPr>
              <a:t>-Fareed Mostafa Elserafy</a:t>
            </a:r>
          </a:p>
          <a:p>
            <a:pPr algn="ctr">
              <a:lnSpc>
                <a:spcPts val="3499"/>
              </a:lnSpc>
            </a:pPr>
            <a:r>
              <a:rPr lang="en-US" sz="2499" spc="124">
                <a:solidFill>
                  <a:srgbClr val="000000"/>
                </a:solidFill>
                <a:latin typeface="Montserrat Classic"/>
                <a:ea typeface="Montserrat Classic"/>
                <a:cs typeface="Montserrat Classic"/>
                <a:sym typeface="Montserrat Classic"/>
              </a:rPr>
              <a:t>-Mohamed Hamada Abdel-Aty</a:t>
            </a:r>
          </a:p>
          <a:p>
            <a:pPr algn="ctr">
              <a:lnSpc>
                <a:spcPts val="3499"/>
              </a:lnSpc>
            </a:pPr>
            <a:endParaRPr lang="en-US" sz="2499" spc="124">
              <a:solidFill>
                <a:srgbClr val="000000"/>
              </a:solidFill>
              <a:latin typeface="Montserrat Classic"/>
              <a:ea typeface="Montserrat Classic"/>
              <a:cs typeface="Montserrat Classic"/>
              <a:sym typeface="Montserrat Class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3759" y="1775460"/>
            <a:ext cx="18154241" cy="1490138"/>
          </a:xfrm>
          <a:custGeom>
            <a:avLst/>
            <a:gdLst/>
            <a:ahLst/>
            <a:cxnLst/>
            <a:rect l="l" t="t" r="r" b="b"/>
            <a:pathLst>
              <a:path w="18154241" h="1490138">
                <a:moveTo>
                  <a:pt x="0" y="0"/>
                </a:moveTo>
                <a:lnTo>
                  <a:pt x="18154241" y="0"/>
                </a:lnTo>
                <a:lnTo>
                  <a:pt x="18154241" y="1490137"/>
                </a:lnTo>
                <a:lnTo>
                  <a:pt x="0" y="1490137"/>
                </a:lnTo>
                <a:lnTo>
                  <a:pt x="0" y="0"/>
                </a:lnTo>
                <a:close/>
              </a:path>
            </a:pathLst>
          </a:custGeom>
          <a:blipFill>
            <a:blip r:embed="rId2"/>
            <a:stretch>
              <a:fillRect/>
            </a:stretch>
          </a:blipFill>
        </p:spPr>
      </p:sp>
      <p:sp>
        <p:nvSpPr>
          <p:cNvPr id="6" name="Freeform 6"/>
          <p:cNvSpPr/>
          <p:nvPr/>
        </p:nvSpPr>
        <p:spPr>
          <a:xfrm>
            <a:off x="228504" y="7469591"/>
            <a:ext cx="18059496" cy="2309247"/>
          </a:xfrm>
          <a:custGeom>
            <a:avLst/>
            <a:gdLst/>
            <a:ahLst/>
            <a:cxnLst/>
            <a:rect l="l" t="t" r="r" b="b"/>
            <a:pathLst>
              <a:path w="18059496" h="2309247">
                <a:moveTo>
                  <a:pt x="0" y="0"/>
                </a:moveTo>
                <a:lnTo>
                  <a:pt x="18059496" y="0"/>
                </a:lnTo>
                <a:lnTo>
                  <a:pt x="18059496" y="2309247"/>
                </a:lnTo>
                <a:lnTo>
                  <a:pt x="0" y="2309247"/>
                </a:lnTo>
                <a:lnTo>
                  <a:pt x="0" y="0"/>
                </a:lnTo>
                <a:close/>
              </a:path>
            </a:pathLst>
          </a:custGeom>
          <a:blipFill>
            <a:blip r:embed="rId3"/>
            <a:stretch>
              <a:fillRect/>
            </a:stretch>
          </a:blipFill>
        </p:spPr>
      </p:sp>
      <p:sp>
        <p:nvSpPr>
          <p:cNvPr id="7" name="TextBox 7"/>
          <p:cNvSpPr txBox="1"/>
          <p:nvPr/>
        </p:nvSpPr>
        <p:spPr>
          <a:xfrm>
            <a:off x="2540379"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DATA VALIDATION &amp; CLEANING</a:t>
            </a:r>
          </a:p>
        </p:txBody>
      </p:sp>
      <p:sp>
        <p:nvSpPr>
          <p:cNvPr id="8" name="TextBox 8"/>
          <p:cNvSpPr txBox="1"/>
          <p:nvPr/>
        </p:nvSpPr>
        <p:spPr>
          <a:xfrm>
            <a:off x="746089" y="1320165"/>
            <a:ext cx="16230600" cy="455295"/>
          </a:xfrm>
          <a:prstGeom prst="rect">
            <a:avLst/>
          </a:prstGeom>
        </p:spPr>
        <p:txBody>
          <a:bodyPr lIns="0" tIns="0" rIns="0" bIns="0" rtlCol="0" anchor="t">
            <a:spAutoFit/>
          </a:bodyPr>
          <a:lstStyle/>
          <a:p>
            <a:pPr algn="l">
              <a:lnSpc>
                <a:spcPts val="3779"/>
              </a:lnSpc>
              <a:spcBef>
                <a:spcPct val="0"/>
              </a:spcBef>
            </a:pPr>
            <a:r>
              <a:rPr lang="en-US" sz="2700">
                <a:solidFill>
                  <a:srgbClr val="000000"/>
                </a:solidFill>
                <a:latin typeface="Montserrat Classic"/>
                <a:ea typeface="Montserrat Classic"/>
                <a:cs typeface="Montserrat Classic"/>
                <a:sym typeface="Montserrat Classic"/>
              </a:rPr>
              <a:t>5- Duplicate Rows:</a:t>
            </a:r>
          </a:p>
        </p:txBody>
      </p:sp>
      <p:sp>
        <p:nvSpPr>
          <p:cNvPr id="9" name="TextBox 9"/>
          <p:cNvSpPr txBox="1"/>
          <p:nvPr/>
        </p:nvSpPr>
        <p:spPr>
          <a:xfrm>
            <a:off x="371689" y="4278379"/>
            <a:ext cx="16230600" cy="3312795"/>
          </a:xfrm>
          <a:prstGeom prst="rect">
            <a:avLst/>
          </a:prstGeom>
        </p:spPr>
        <p:txBody>
          <a:bodyPr lIns="0" tIns="0" rIns="0" bIns="0" rtlCol="0" anchor="t">
            <a:spAutoFit/>
          </a:bodyPr>
          <a:lstStyle/>
          <a:p>
            <a:pPr algn="l">
              <a:lnSpc>
                <a:spcPts val="3779"/>
              </a:lnSpc>
            </a:pPr>
            <a:r>
              <a:rPr lang="en-US" sz="2700">
                <a:solidFill>
                  <a:srgbClr val="000000"/>
                </a:solidFill>
                <a:latin typeface="Montserrat Classic"/>
                <a:ea typeface="Montserrat Classic"/>
                <a:cs typeface="Montserrat Classic"/>
                <a:sym typeface="Montserrat Classic"/>
              </a:rPr>
              <a:t>1- Z-Scores</a:t>
            </a:r>
          </a:p>
          <a:p>
            <a:pPr marL="582930" lvl="1" indent="-291465" algn="l">
              <a:lnSpc>
                <a:spcPts val="3779"/>
              </a:lnSpc>
              <a:buFont typeface="Arial"/>
              <a:buChar char="•"/>
            </a:pPr>
            <a:r>
              <a:rPr lang="en-US" sz="2700">
                <a:solidFill>
                  <a:srgbClr val="000000"/>
                </a:solidFill>
                <a:latin typeface="Montserrat Classic"/>
                <a:ea typeface="Montserrat Classic"/>
                <a:cs typeface="Montserrat Classic"/>
                <a:sym typeface="Montserrat Classic"/>
              </a:rPr>
              <a:t>Definition: A Z-score measures how many standard deviations a data point is from the mean.</a:t>
            </a:r>
          </a:p>
          <a:p>
            <a:pPr algn="l">
              <a:lnSpc>
                <a:spcPts val="3779"/>
              </a:lnSpc>
            </a:pPr>
            <a:r>
              <a:rPr lang="en-US" sz="2700">
                <a:solidFill>
                  <a:srgbClr val="000000"/>
                </a:solidFill>
                <a:latin typeface="Montserrat Classic"/>
                <a:ea typeface="Montserrat Classic"/>
                <a:cs typeface="Montserrat Classic"/>
                <a:sym typeface="Montserrat Classic"/>
              </a:rPr>
              <a:t>Calculation:</a:t>
            </a:r>
          </a:p>
          <a:p>
            <a:pPr marL="582930" lvl="1" indent="-291465" algn="l">
              <a:lnSpc>
                <a:spcPts val="3779"/>
              </a:lnSpc>
              <a:buFont typeface="Arial"/>
              <a:buChar char="•"/>
            </a:pPr>
            <a:r>
              <a:rPr lang="en-US" sz="2700">
                <a:solidFill>
                  <a:srgbClr val="000000"/>
                </a:solidFill>
                <a:latin typeface="Montserrat Classic"/>
                <a:ea typeface="Montserrat Classic"/>
                <a:cs typeface="Montserrat Classic"/>
                <a:sym typeface="Montserrat Classic"/>
              </a:rPr>
              <a:t>Z-score = (data point - mean) / standard deviation</a:t>
            </a:r>
          </a:p>
          <a:p>
            <a:pPr marL="582930" lvl="1" indent="-291465" algn="l">
              <a:lnSpc>
                <a:spcPts val="3779"/>
              </a:lnSpc>
              <a:buFont typeface="Arial"/>
              <a:buChar char="•"/>
            </a:pPr>
            <a:r>
              <a:rPr lang="en-US" sz="2700">
                <a:solidFill>
                  <a:srgbClr val="000000"/>
                </a:solidFill>
                <a:latin typeface="Montserrat Classic"/>
                <a:ea typeface="Montserrat Classic"/>
                <a:cs typeface="Montserrat Classic"/>
                <a:sym typeface="Montserrat Classic"/>
              </a:rPr>
              <a:t>Outlier Identification: Points with Z-scores greater than a threshold (e.g., 3 or 2) are often considered outliers.</a:t>
            </a:r>
          </a:p>
        </p:txBody>
      </p:sp>
      <p:sp>
        <p:nvSpPr>
          <p:cNvPr id="10" name="TextBox 10"/>
          <p:cNvSpPr txBox="1"/>
          <p:nvPr/>
        </p:nvSpPr>
        <p:spPr>
          <a:xfrm>
            <a:off x="371689" y="3560872"/>
            <a:ext cx="16230600" cy="455295"/>
          </a:xfrm>
          <a:prstGeom prst="rect">
            <a:avLst/>
          </a:prstGeom>
        </p:spPr>
        <p:txBody>
          <a:bodyPr lIns="0" tIns="0" rIns="0" bIns="0" rtlCol="0" anchor="t">
            <a:spAutoFit/>
          </a:bodyPr>
          <a:lstStyle/>
          <a:p>
            <a:pPr algn="l">
              <a:lnSpc>
                <a:spcPts val="3779"/>
              </a:lnSpc>
              <a:spcBef>
                <a:spcPct val="0"/>
              </a:spcBef>
            </a:pPr>
            <a:r>
              <a:rPr lang="en-US" sz="2700">
                <a:solidFill>
                  <a:srgbClr val="000000"/>
                </a:solidFill>
                <a:latin typeface="Montserrat Classic"/>
                <a:ea typeface="Montserrat Classic"/>
                <a:cs typeface="Montserrat Classic"/>
                <a:sym typeface="Montserrat Classic"/>
              </a:rPr>
              <a:t>6- Outlier Detection: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46089" y="5250180"/>
            <a:ext cx="17328213" cy="4279974"/>
          </a:xfrm>
          <a:custGeom>
            <a:avLst/>
            <a:gdLst/>
            <a:ahLst/>
            <a:cxnLst/>
            <a:rect l="l" t="t" r="r" b="b"/>
            <a:pathLst>
              <a:path w="17328213" h="4279974">
                <a:moveTo>
                  <a:pt x="0" y="0"/>
                </a:moveTo>
                <a:lnTo>
                  <a:pt x="17328213" y="0"/>
                </a:lnTo>
                <a:lnTo>
                  <a:pt x="17328213" y="4279974"/>
                </a:lnTo>
                <a:lnTo>
                  <a:pt x="0" y="4279974"/>
                </a:lnTo>
                <a:lnTo>
                  <a:pt x="0" y="0"/>
                </a:lnTo>
                <a:close/>
              </a:path>
            </a:pathLst>
          </a:custGeom>
          <a:blipFill>
            <a:blip r:embed="rId2"/>
            <a:stretch>
              <a:fillRect/>
            </a:stretch>
          </a:blipFill>
        </p:spPr>
      </p:sp>
      <p:sp>
        <p:nvSpPr>
          <p:cNvPr id="6" name="TextBox 6"/>
          <p:cNvSpPr txBox="1"/>
          <p:nvPr/>
        </p:nvSpPr>
        <p:spPr>
          <a:xfrm>
            <a:off x="2540379"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DATA VALIDATION &amp; CLEANING</a:t>
            </a:r>
          </a:p>
        </p:txBody>
      </p:sp>
      <p:sp>
        <p:nvSpPr>
          <p:cNvPr id="7" name="TextBox 7"/>
          <p:cNvSpPr txBox="1"/>
          <p:nvPr/>
        </p:nvSpPr>
        <p:spPr>
          <a:xfrm>
            <a:off x="746089" y="1320165"/>
            <a:ext cx="16230600" cy="455295"/>
          </a:xfrm>
          <a:prstGeom prst="rect">
            <a:avLst/>
          </a:prstGeom>
        </p:spPr>
        <p:txBody>
          <a:bodyPr lIns="0" tIns="0" rIns="0" bIns="0" rtlCol="0" anchor="t">
            <a:spAutoFit/>
          </a:bodyPr>
          <a:lstStyle/>
          <a:p>
            <a:pPr algn="l">
              <a:lnSpc>
                <a:spcPts val="3779"/>
              </a:lnSpc>
              <a:spcBef>
                <a:spcPct val="0"/>
              </a:spcBef>
            </a:pPr>
            <a:r>
              <a:rPr lang="en-US" sz="2700">
                <a:solidFill>
                  <a:srgbClr val="000000"/>
                </a:solidFill>
                <a:latin typeface="Montserrat Classic"/>
                <a:ea typeface="Montserrat Classic"/>
                <a:cs typeface="Montserrat Classic"/>
                <a:sym typeface="Montserrat Classic"/>
              </a:rPr>
              <a:t>Outlier Detection:</a:t>
            </a:r>
          </a:p>
        </p:txBody>
      </p:sp>
      <p:sp>
        <p:nvSpPr>
          <p:cNvPr id="8" name="TextBox 8"/>
          <p:cNvSpPr txBox="1"/>
          <p:nvPr/>
        </p:nvSpPr>
        <p:spPr>
          <a:xfrm>
            <a:off x="746089" y="2070735"/>
            <a:ext cx="16230600" cy="2836545"/>
          </a:xfrm>
          <a:prstGeom prst="rect">
            <a:avLst/>
          </a:prstGeom>
        </p:spPr>
        <p:txBody>
          <a:bodyPr lIns="0" tIns="0" rIns="0" bIns="0" rtlCol="0" anchor="t">
            <a:spAutoFit/>
          </a:bodyPr>
          <a:lstStyle/>
          <a:p>
            <a:pPr algn="l">
              <a:lnSpc>
                <a:spcPts val="3779"/>
              </a:lnSpc>
            </a:pPr>
            <a:r>
              <a:rPr lang="en-US" sz="2700">
                <a:solidFill>
                  <a:srgbClr val="000000"/>
                </a:solidFill>
                <a:latin typeface="Montserrat Classic"/>
                <a:ea typeface="Montserrat Classic"/>
                <a:cs typeface="Montserrat Classic"/>
                <a:sym typeface="Montserrat Classic"/>
              </a:rPr>
              <a:t>2- Isolation Forest</a:t>
            </a:r>
          </a:p>
          <a:p>
            <a:pPr marL="582930" lvl="1" indent="-291465" algn="l">
              <a:lnSpc>
                <a:spcPts val="3779"/>
              </a:lnSpc>
              <a:buFont typeface="Arial"/>
              <a:buChar char="•"/>
            </a:pPr>
            <a:r>
              <a:rPr lang="en-US" sz="2700">
                <a:solidFill>
                  <a:srgbClr val="000000"/>
                </a:solidFill>
                <a:latin typeface="Montserrat Classic"/>
                <a:ea typeface="Montserrat Classic"/>
                <a:cs typeface="Montserrat Classic"/>
                <a:sym typeface="Montserrat Classic"/>
              </a:rPr>
              <a:t>Definition: An unsupervised anomaly detection algorithm that isolates outliers in a tree-based structure.</a:t>
            </a:r>
          </a:p>
          <a:p>
            <a:pPr marL="582930" lvl="1" indent="-291465" algn="l">
              <a:lnSpc>
                <a:spcPts val="3779"/>
              </a:lnSpc>
              <a:buFont typeface="Arial"/>
              <a:buChar char="•"/>
            </a:pPr>
            <a:r>
              <a:rPr lang="en-US" sz="2700">
                <a:solidFill>
                  <a:srgbClr val="000000"/>
                </a:solidFill>
                <a:latin typeface="Montserrat Classic"/>
                <a:ea typeface="Montserrat Classic"/>
                <a:cs typeface="Montserrat Classic"/>
                <a:sym typeface="Montserrat Classic"/>
              </a:rPr>
              <a:t>How it works:</a:t>
            </a:r>
          </a:p>
          <a:p>
            <a:pPr algn="l">
              <a:lnSpc>
                <a:spcPts val="3779"/>
              </a:lnSpc>
            </a:pPr>
            <a:r>
              <a:rPr lang="en-US" sz="2700">
                <a:solidFill>
                  <a:srgbClr val="000000"/>
                </a:solidFill>
                <a:latin typeface="Montserrat Classic"/>
                <a:ea typeface="Montserrat Classic"/>
                <a:cs typeface="Montserrat Classic"/>
                <a:sym typeface="Montserrat Classic"/>
              </a:rPr>
              <a:t>a- Randomly selects features and splits the data into subspaces.</a:t>
            </a:r>
          </a:p>
          <a:p>
            <a:pPr algn="l">
              <a:lnSpc>
                <a:spcPts val="3779"/>
              </a:lnSpc>
              <a:spcBef>
                <a:spcPct val="0"/>
              </a:spcBef>
            </a:pPr>
            <a:r>
              <a:rPr lang="en-US" sz="2700">
                <a:solidFill>
                  <a:srgbClr val="000000"/>
                </a:solidFill>
                <a:latin typeface="Montserrat Classic"/>
                <a:ea typeface="Montserrat Classic"/>
                <a:cs typeface="Montserrat Classic"/>
                <a:sym typeface="Montserrat Classic"/>
              </a:rPr>
              <a:t>b- Outliers are identified as points that are isolated in fewer splits than normal points.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78370" y="1293122"/>
            <a:ext cx="17003434" cy="4199755"/>
          </a:xfrm>
          <a:custGeom>
            <a:avLst/>
            <a:gdLst/>
            <a:ahLst/>
            <a:cxnLst/>
            <a:rect l="l" t="t" r="r" b="b"/>
            <a:pathLst>
              <a:path w="17003434" h="4199755">
                <a:moveTo>
                  <a:pt x="0" y="0"/>
                </a:moveTo>
                <a:lnTo>
                  <a:pt x="17003434" y="0"/>
                </a:lnTo>
                <a:lnTo>
                  <a:pt x="17003434" y="4199755"/>
                </a:lnTo>
                <a:lnTo>
                  <a:pt x="0" y="4199755"/>
                </a:lnTo>
                <a:lnTo>
                  <a:pt x="0" y="0"/>
                </a:lnTo>
                <a:close/>
              </a:path>
            </a:pathLst>
          </a:custGeom>
          <a:blipFill>
            <a:blip r:embed="rId2"/>
            <a:stretch>
              <a:fillRect/>
            </a:stretch>
          </a:blipFill>
        </p:spPr>
      </p:sp>
      <p:sp>
        <p:nvSpPr>
          <p:cNvPr id="6" name="TextBox 6"/>
          <p:cNvSpPr txBox="1"/>
          <p:nvPr/>
        </p:nvSpPr>
        <p:spPr>
          <a:xfrm>
            <a:off x="2540379"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DATA VALIDATION &amp; CLEANING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91111" y="1940502"/>
            <a:ext cx="8081433" cy="7040171"/>
          </a:xfrm>
          <a:custGeom>
            <a:avLst/>
            <a:gdLst/>
            <a:ahLst/>
            <a:cxnLst/>
            <a:rect l="l" t="t" r="r" b="b"/>
            <a:pathLst>
              <a:path w="8081433" h="7040171">
                <a:moveTo>
                  <a:pt x="0" y="0"/>
                </a:moveTo>
                <a:lnTo>
                  <a:pt x="8081432" y="0"/>
                </a:lnTo>
                <a:lnTo>
                  <a:pt x="8081432" y="7040171"/>
                </a:lnTo>
                <a:lnTo>
                  <a:pt x="0" y="7040171"/>
                </a:lnTo>
                <a:lnTo>
                  <a:pt x="0" y="0"/>
                </a:lnTo>
                <a:close/>
              </a:path>
            </a:pathLst>
          </a:custGeom>
          <a:blipFill>
            <a:blip r:embed="rId2"/>
            <a:stretch>
              <a:fillRect/>
            </a:stretch>
          </a:blipFill>
        </p:spPr>
      </p:sp>
      <p:sp>
        <p:nvSpPr>
          <p:cNvPr id="6" name="TextBox 6"/>
          <p:cNvSpPr txBox="1"/>
          <p:nvPr/>
        </p:nvSpPr>
        <p:spPr>
          <a:xfrm>
            <a:off x="2540379"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DATA VALIDATION &amp; CLEANING</a:t>
            </a:r>
          </a:p>
        </p:txBody>
      </p:sp>
      <p:sp>
        <p:nvSpPr>
          <p:cNvPr id="7" name="Freeform 7"/>
          <p:cNvSpPr/>
          <p:nvPr/>
        </p:nvSpPr>
        <p:spPr>
          <a:xfrm>
            <a:off x="9144000" y="2039140"/>
            <a:ext cx="7968206" cy="6941533"/>
          </a:xfrm>
          <a:custGeom>
            <a:avLst/>
            <a:gdLst/>
            <a:ahLst/>
            <a:cxnLst/>
            <a:rect l="l" t="t" r="r" b="b"/>
            <a:pathLst>
              <a:path w="7968206" h="6941533">
                <a:moveTo>
                  <a:pt x="0" y="0"/>
                </a:moveTo>
                <a:lnTo>
                  <a:pt x="7968206" y="0"/>
                </a:lnTo>
                <a:lnTo>
                  <a:pt x="7968206" y="6941533"/>
                </a:lnTo>
                <a:lnTo>
                  <a:pt x="0" y="6941533"/>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540379"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DATA QUALITY ASSESSMENT</a:t>
            </a:r>
          </a:p>
        </p:txBody>
      </p:sp>
      <p:sp>
        <p:nvSpPr>
          <p:cNvPr id="6" name="TextBox 6"/>
          <p:cNvSpPr txBox="1"/>
          <p:nvPr/>
        </p:nvSpPr>
        <p:spPr>
          <a:xfrm>
            <a:off x="746089" y="2061210"/>
            <a:ext cx="16230600" cy="4830445"/>
          </a:xfrm>
          <a:prstGeom prst="rect">
            <a:avLst/>
          </a:prstGeom>
        </p:spPr>
        <p:txBody>
          <a:bodyPr lIns="0" tIns="0" rIns="0" bIns="0" rtlCol="0" anchor="t">
            <a:spAutoFit/>
          </a:bodyPr>
          <a:lstStyle/>
          <a:p>
            <a:pPr algn="l">
              <a:lnSpc>
                <a:spcPts val="4479"/>
              </a:lnSpc>
            </a:pPr>
            <a:r>
              <a:rPr lang="en-US" sz="3199">
                <a:solidFill>
                  <a:srgbClr val="000000"/>
                </a:solidFill>
                <a:latin typeface="Montserrat Classic"/>
                <a:ea typeface="Montserrat Classic"/>
                <a:cs typeface="Montserrat Classic"/>
                <a:sym typeface="Montserrat Classic"/>
              </a:rPr>
              <a:t>The final state of the dataset after cleaning:</a:t>
            </a:r>
          </a:p>
          <a:p>
            <a:pPr algn="l">
              <a:lnSpc>
                <a:spcPts val="3779"/>
              </a:lnSpc>
            </a:pPr>
            <a:r>
              <a:rPr lang="en-US" sz="2700">
                <a:solidFill>
                  <a:srgbClr val="000000"/>
                </a:solidFill>
                <a:latin typeface="Montserrat Classic"/>
                <a:ea typeface="Montserrat Classic"/>
                <a:cs typeface="Montserrat Classic"/>
                <a:sym typeface="Montserrat Classic"/>
              </a:rPr>
              <a:t>1- Orders table</a:t>
            </a:r>
          </a:p>
          <a:p>
            <a:pPr marL="582930" lvl="1" indent="-291465" algn="l">
              <a:lnSpc>
                <a:spcPts val="3779"/>
              </a:lnSpc>
              <a:buFont typeface="Arial"/>
              <a:buChar char="•"/>
            </a:pPr>
            <a:r>
              <a:rPr lang="en-US" sz="2700">
                <a:solidFill>
                  <a:srgbClr val="000000"/>
                </a:solidFill>
                <a:latin typeface="Montserrat Classic"/>
                <a:ea typeface="Montserrat Classic"/>
                <a:cs typeface="Montserrat Classic"/>
                <a:sym typeface="Montserrat Classic"/>
              </a:rPr>
              <a:t>Number of rows and columns after cleaning "8399 rows × 23 columns"</a:t>
            </a:r>
          </a:p>
          <a:p>
            <a:pPr marL="582930" lvl="1" indent="-291465" algn="l">
              <a:lnSpc>
                <a:spcPts val="3779"/>
              </a:lnSpc>
              <a:buFont typeface="Arial"/>
              <a:buChar char="•"/>
            </a:pPr>
            <a:r>
              <a:rPr lang="en-US" sz="2700">
                <a:solidFill>
                  <a:srgbClr val="000000"/>
                </a:solidFill>
                <a:latin typeface="Montserrat Classic"/>
                <a:ea typeface="Montserrat Classic"/>
                <a:cs typeface="Montserrat Classic"/>
                <a:sym typeface="Montserrat Classic"/>
              </a:rPr>
              <a:t>Percentage of missing values after imputation "0" records.</a:t>
            </a:r>
          </a:p>
          <a:p>
            <a:pPr marL="582930" lvl="1" indent="-291465" algn="l">
              <a:lnSpc>
                <a:spcPts val="3779"/>
              </a:lnSpc>
              <a:buFont typeface="Arial"/>
              <a:buChar char="•"/>
            </a:pPr>
            <a:r>
              <a:rPr lang="en-US" sz="2700">
                <a:solidFill>
                  <a:srgbClr val="000000"/>
                </a:solidFill>
                <a:latin typeface="Montserrat Classic"/>
                <a:ea typeface="Montserrat Classic"/>
                <a:cs typeface="Montserrat Classic"/>
                <a:sym typeface="Montserrat Classic"/>
              </a:rPr>
              <a:t>Duplicated values is zero records.</a:t>
            </a:r>
          </a:p>
          <a:p>
            <a:pPr marL="582930" lvl="1" indent="-291465" algn="l">
              <a:lnSpc>
                <a:spcPts val="3779"/>
              </a:lnSpc>
              <a:buFont typeface="Arial"/>
              <a:buChar char="•"/>
            </a:pPr>
            <a:r>
              <a:rPr lang="en-US" sz="2700">
                <a:solidFill>
                  <a:srgbClr val="000000"/>
                </a:solidFill>
                <a:latin typeface="Montserrat Classic"/>
                <a:ea typeface="Montserrat Classic"/>
                <a:cs typeface="Montserrat Classic"/>
                <a:sym typeface="Montserrat Classic"/>
              </a:rPr>
              <a:t>number of outlier is 208 rows</a:t>
            </a:r>
          </a:p>
          <a:p>
            <a:pPr algn="l">
              <a:lnSpc>
                <a:spcPts val="3779"/>
              </a:lnSpc>
            </a:pPr>
            <a:r>
              <a:rPr lang="en-US" sz="2700">
                <a:solidFill>
                  <a:srgbClr val="000000"/>
                </a:solidFill>
                <a:latin typeface="Montserrat Classic"/>
                <a:ea typeface="Montserrat Classic"/>
                <a:cs typeface="Montserrat Classic"/>
                <a:sym typeface="Montserrat Classic"/>
              </a:rPr>
              <a:t>2- Users table</a:t>
            </a:r>
          </a:p>
          <a:p>
            <a:pPr marL="582930" lvl="1" indent="-291465" algn="l">
              <a:lnSpc>
                <a:spcPts val="3779"/>
              </a:lnSpc>
              <a:buFont typeface="Arial"/>
              <a:buChar char="•"/>
            </a:pPr>
            <a:r>
              <a:rPr lang="en-US" sz="2700">
                <a:solidFill>
                  <a:srgbClr val="000000"/>
                </a:solidFill>
                <a:latin typeface="Montserrat Classic"/>
                <a:ea typeface="Montserrat Classic"/>
                <a:cs typeface="Montserrat Classic"/>
                <a:sym typeface="Montserrat Classic"/>
              </a:rPr>
              <a:t>Number of rows and columns 9 rows × 2 columns</a:t>
            </a:r>
          </a:p>
          <a:p>
            <a:pPr algn="l">
              <a:lnSpc>
                <a:spcPts val="3779"/>
              </a:lnSpc>
            </a:pPr>
            <a:r>
              <a:rPr lang="en-US" sz="2700">
                <a:solidFill>
                  <a:srgbClr val="000000"/>
                </a:solidFill>
                <a:latin typeface="Montserrat Classic"/>
                <a:ea typeface="Montserrat Classic"/>
                <a:cs typeface="Montserrat Classic"/>
                <a:sym typeface="Montserrat Classic"/>
              </a:rPr>
              <a:t>3- Returns table</a:t>
            </a:r>
          </a:p>
          <a:p>
            <a:pPr marL="582930" lvl="1" indent="-291465" algn="l">
              <a:lnSpc>
                <a:spcPts val="3779"/>
              </a:lnSpc>
              <a:buFont typeface="Arial"/>
              <a:buChar char="•"/>
            </a:pPr>
            <a:r>
              <a:rPr lang="en-US" sz="2700">
                <a:solidFill>
                  <a:srgbClr val="000000"/>
                </a:solidFill>
                <a:latin typeface="Montserrat Classic"/>
                <a:ea typeface="Montserrat Classic"/>
                <a:cs typeface="Montserrat Classic"/>
                <a:sym typeface="Montserrat Classic"/>
              </a:rPr>
              <a:t>Number of rows and columns 573 rows × 2 columns</a:t>
            </a:r>
          </a:p>
        </p:txBody>
      </p:sp>
      <p:sp>
        <p:nvSpPr>
          <p:cNvPr id="7" name="Freeform 7"/>
          <p:cNvSpPr/>
          <p:nvPr/>
        </p:nvSpPr>
        <p:spPr>
          <a:xfrm>
            <a:off x="10129986" y="5972227"/>
            <a:ext cx="9475861" cy="4314773"/>
          </a:xfrm>
          <a:custGeom>
            <a:avLst/>
            <a:gdLst/>
            <a:ahLst/>
            <a:cxnLst/>
            <a:rect l="l" t="t" r="r" b="b"/>
            <a:pathLst>
              <a:path w="9475861" h="4314773">
                <a:moveTo>
                  <a:pt x="0" y="0"/>
                </a:moveTo>
                <a:lnTo>
                  <a:pt x="9475861" y="0"/>
                </a:lnTo>
                <a:lnTo>
                  <a:pt x="9475861" y="4314773"/>
                </a:lnTo>
                <a:lnTo>
                  <a:pt x="0" y="4314773"/>
                </a:lnTo>
                <a:lnTo>
                  <a:pt x="0" y="0"/>
                </a:lnTo>
                <a:close/>
              </a:path>
            </a:pathLst>
          </a:custGeom>
          <a:blipFill>
            <a:blip r:embed="rId2"/>
            <a:stretch>
              <a:fillRect b="-15848"/>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6" name="TextBox 6"/>
          <p:cNvSpPr txBox="1"/>
          <p:nvPr/>
        </p:nvSpPr>
        <p:spPr>
          <a:xfrm>
            <a:off x="1048646" y="1161443"/>
            <a:ext cx="11814810" cy="7964113"/>
          </a:xfrm>
          <a:prstGeom prst="rect">
            <a:avLst/>
          </a:prstGeom>
        </p:spPr>
        <p:txBody>
          <a:bodyPr lIns="0" tIns="0" rIns="0" bIns="0" rtlCol="0" anchor="t">
            <a:spAutoFit/>
          </a:bodyPr>
          <a:lstStyle/>
          <a:p>
            <a:pPr algn="l">
              <a:lnSpc>
                <a:spcPts val="2911"/>
              </a:lnSpc>
            </a:pPr>
            <a:r>
              <a:rPr lang="en-US" sz="2576" b="1">
                <a:solidFill>
                  <a:srgbClr val="77C4B5"/>
                </a:solidFill>
                <a:latin typeface="Montserrat Classic Bold"/>
                <a:ea typeface="Montserrat Classic Bold"/>
                <a:cs typeface="Montserrat Classic Bold"/>
                <a:sym typeface="Montserrat Classic Bold"/>
              </a:rPr>
              <a:t>SALES AND RETURNS ANALYSIS</a:t>
            </a:r>
          </a:p>
          <a:p>
            <a:pPr algn="l">
              <a:lnSpc>
                <a:spcPts val="2911"/>
              </a:lnSpc>
            </a:pPr>
            <a:endParaRPr lang="en-US" sz="2576" b="1">
              <a:solidFill>
                <a:srgbClr val="77C4B5"/>
              </a:solidFill>
              <a:latin typeface="Montserrat Classic Bold"/>
              <a:ea typeface="Montserrat Classic Bold"/>
              <a:cs typeface="Montserrat Classic Bold"/>
              <a:sym typeface="Montserrat Classic Bold"/>
            </a:endParaRPr>
          </a:p>
          <a:p>
            <a:pPr algn="l">
              <a:lnSpc>
                <a:spcPts val="2344"/>
              </a:lnSpc>
            </a:pPr>
            <a:r>
              <a:rPr lang="en-US" sz="2075" b="1">
                <a:solidFill>
                  <a:srgbClr val="77C4B5"/>
                </a:solidFill>
                <a:latin typeface="Montserrat Classic Bold"/>
                <a:ea typeface="Montserrat Classic Bold"/>
                <a:cs typeface="Montserrat Classic Bold"/>
                <a:sym typeface="Montserrat Classic Bold"/>
              </a:rPr>
              <a:t>Return Rate Analysis:</a:t>
            </a:r>
          </a:p>
          <a:p>
            <a:pPr algn="l">
              <a:lnSpc>
                <a:spcPts val="2239"/>
              </a:lnSpc>
            </a:pPr>
            <a:endParaRPr lang="en-US" sz="2075" b="1">
              <a:solidFill>
                <a:srgbClr val="77C4B5"/>
              </a:solidFill>
              <a:latin typeface="Montserrat Classic Bold"/>
              <a:ea typeface="Montserrat Classic Bold"/>
              <a:cs typeface="Montserrat Classic Bold"/>
              <a:sym typeface="Montserrat Classic Bold"/>
            </a:endParaRPr>
          </a:p>
          <a:p>
            <a:pPr marL="427922" lvl="1" indent="-213961" algn="l">
              <a:lnSpc>
                <a:spcPts val="2239"/>
              </a:lnSpc>
              <a:buFont typeface="Arial"/>
              <a:buChar char="•"/>
            </a:pPr>
            <a:r>
              <a:rPr lang="en-US" sz="1982" b="1">
                <a:solidFill>
                  <a:srgbClr val="000000"/>
                </a:solidFill>
                <a:latin typeface="Montserrat Classic Bold"/>
                <a:ea typeface="Montserrat Classic Bold"/>
                <a:cs typeface="Montserrat Classic Bold"/>
                <a:sym typeface="Montserrat Classic Bold"/>
              </a:rPr>
              <a:t>What are the total sales and the sales of returned orders?</a:t>
            </a:r>
          </a:p>
          <a:p>
            <a:pPr algn="l">
              <a:lnSpc>
                <a:spcPts val="2239"/>
              </a:lnSpc>
            </a:pPr>
            <a:endParaRPr lang="en-US" sz="1982" b="1">
              <a:solidFill>
                <a:srgbClr val="000000"/>
              </a:solidFill>
              <a:latin typeface="Montserrat Classic Bold"/>
              <a:ea typeface="Montserrat Classic Bold"/>
              <a:cs typeface="Montserrat Classic Bold"/>
              <a:sym typeface="Montserrat Classic Bold"/>
            </a:endParaRPr>
          </a:p>
          <a:p>
            <a:pPr marL="427922" lvl="1" indent="-213961" algn="l">
              <a:lnSpc>
                <a:spcPts val="2239"/>
              </a:lnSpc>
              <a:buFont typeface="Arial"/>
              <a:buChar char="•"/>
            </a:pPr>
            <a:r>
              <a:rPr lang="en-US" sz="1982" b="1">
                <a:solidFill>
                  <a:srgbClr val="000000"/>
                </a:solidFill>
                <a:latin typeface="Montserrat Classic Bold"/>
                <a:ea typeface="Montserrat Classic Bold"/>
                <a:cs typeface="Montserrat Classic Bold"/>
                <a:sym typeface="Montserrat Classic Bold"/>
              </a:rPr>
              <a:t>What is the percentage of return profits out of the total profits?</a:t>
            </a:r>
          </a:p>
          <a:p>
            <a:pPr algn="l">
              <a:lnSpc>
                <a:spcPts val="2239"/>
              </a:lnSpc>
            </a:pPr>
            <a:endParaRPr lang="en-US" sz="1982" b="1">
              <a:solidFill>
                <a:srgbClr val="000000"/>
              </a:solidFill>
              <a:latin typeface="Montserrat Classic Bold"/>
              <a:ea typeface="Montserrat Classic Bold"/>
              <a:cs typeface="Montserrat Classic Bold"/>
              <a:sym typeface="Montserrat Classic Bold"/>
            </a:endParaRPr>
          </a:p>
          <a:p>
            <a:pPr algn="l">
              <a:lnSpc>
                <a:spcPts val="2344"/>
              </a:lnSpc>
            </a:pPr>
            <a:r>
              <a:rPr lang="en-US" sz="2075" b="1">
                <a:solidFill>
                  <a:srgbClr val="77C4B5"/>
                </a:solidFill>
                <a:latin typeface="Montserrat Classic Bold"/>
                <a:ea typeface="Montserrat Classic Bold"/>
                <a:cs typeface="Montserrat Classic Bold"/>
                <a:sym typeface="Montserrat Classic Bold"/>
              </a:rPr>
              <a:t>Category Sales Analysis:</a:t>
            </a:r>
          </a:p>
          <a:p>
            <a:pPr algn="l">
              <a:lnSpc>
                <a:spcPts val="2239"/>
              </a:lnSpc>
            </a:pPr>
            <a:endParaRPr lang="en-US" sz="2075" b="1">
              <a:solidFill>
                <a:srgbClr val="77C4B5"/>
              </a:solidFill>
              <a:latin typeface="Montserrat Classic Bold"/>
              <a:ea typeface="Montserrat Classic Bold"/>
              <a:cs typeface="Montserrat Classic Bold"/>
              <a:sym typeface="Montserrat Classic Bold"/>
            </a:endParaRPr>
          </a:p>
          <a:p>
            <a:pPr marL="427922" lvl="1" indent="-213961" algn="l">
              <a:lnSpc>
                <a:spcPts val="2239"/>
              </a:lnSpc>
              <a:buFont typeface="Arial"/>
              <a:buChar char="•"/>
            </a:pPr>
            <a:r>
              <a:rPr lang="en-US" sz="1982" b="1">
                <a:solidFill>
                  <a:srgbClr val="000000"/>
                </a:solidFill>
                <a:latin typeface="Montserrat Classic Bold"/>
                <a:ea typeface="Montserrat Classic Bold"/>
                <a:cs typeface="Montserrat Classic Bold"/>
                <a:sym typeface="Montserrat Classic Bold"/>
              </a:rPr>
              <a:t>What are the total sales for each category?</a:t>
            </a:r>
          </a:p>
          <a:p>
            <a:pPr algn="l">
              <a:lnSpc>
                <a:spcPts val="2239"/>
              </a:lnSpc>
            </a:pPr>
            <a:endParaRPr lang="en-US" sz="1982" b="1">
              <a:solidFill>
                <a:srgbClr val="000000"/>
              </a:solidFill>
              <a:latin typeface="Montserrat Classic Bold"/>
              <a:ea typeface="Montserrat Classic Bold"/>
              <a:cs typeface="Montserrat Classic Bold"/>
              <a:sym typeface="Montserrat Classic Bold"/>
            </a:endParaRPr>
          </a:p>
          <a:p>
            <a:pPr marL="427922" lvl="1" indent="-213961" algn="l">
              <a:lnSpc>
                <a:spcPts val="2239"/>
              </a:lnSpc>
              <a:buFont typeface="Arial"/>
              <a:buChar char="•"/>
            </a:pPr>
            <a:r>
              <a:rPr lang="en-US" sz="1982" b="1">
                <a:solidFill>
                  <a:srgbClr val="000000"/>
                </a:solidFill>
                <a:latin typeface="Montserrat Classic Bold"/>
                <a:ea typeface="Montserrat Classic Bold"/>
                <a:cs typeface="Montserrat Classic Bold"/>
                <a:sym typeface="Montserrat Classic Bold"/>
              </a:rPr>
              <a:t>What are the sales of returned orders in each category?</a:t>
            </a:r>
          </a:p>
          <a:p>
            <a:pPr algn="l">
              <a:lnSpc>
                <a:spcPts val="2239"/>
              </a:lnSpc>
            </a:pPr>
            <a:endParaRPr lang="en-US" sz="1982" b="1">
              <a:solidFill>
                <a:srgbClr val="000000"/>
              </a:solidFill>
              <a:latin typeface="Montserrat Classic Bold"/>
              <a:ea typeface="Montserrat Classic Bold"/>
              <a:cs typeface="Montserrat Classic Bold"/>
              <a:sym typeface="Montserrat Classic Bold"/>
            </a:endParaRPr>
          </a:p>
          <a:p>
            <a:pPr marL="427922" lvl="1" indent="-213961" algn="l">
              <a:lnSpc>
                <a:spcPts val="2239"/>
              </a:lnSpc>
              <a:buFont typeface="Arial"/>
              <a:buChar char="•"/>
            </a:pPr>
            <a:r>
              <a:rPr lang="en-US" sz="1982" b="1">
                <a:solidFill>
                  <a:srgbClr val="000000"/>
                </a:solidFill>
                <a:latin typeface="Montserrat Classic Bold"/>
                <a:ea typeface="Montserrat Classic Bold"/>
                <a:cs typeface="Montserrat Classic Bold"/>
                <a:sym typeface="Montserrat Classic Bold"/>
              </a:rPr>
              <a:t>What are the sales after deducting returned sales in each category?</a:t>
            </a:r>
          </a:p>
          <a:p>
            <a:pPr algn="l">
              <a:lnSpc>
                <a:spcPts val="2239"/>
              </a:lnSpc>
            </a:pPr>
            <a:endParaRPr lang="en-US" sz="1982" b="1">
              <a:solidFill>
                <a:srgbClr val="000000"/>
              </a:solidFill>
              <a:latin typeface="Montserrat Classic Bold"/>
              <a:ea typeface="Montserrat Classic Bold"/>
              <a:cs typeface="Montserrat Classic Bold"/>
              <a:sym typeface="Montserrat Classic Bold"/>
            </a:endParaRPr>
          </a:p>
          <a:p>
            <a:pPr marL="427922" lvl="1" indent="-213961" algn="l">
              <a:lnSpc>
                <a:spcPts val="2239"/>
              </a:lnSpc>
              <a:buFont typeface="Arial"/>
              <a:buChar char="•"/>
            </a:pPr>
            <a:r>
              <a:rPr lang="en-US" sz="1982" b="1">
                <a:solidFill>
                  <a:srgbClr val="000000"/>
                </a:solidFill>
                <a:latin typeface="Montserrat Classic Bold"/>
                <a:ea typeface="Montserrat Classic Bold"/>
                <a:cs typeface="Montserrat Classic Bold"/>
                <a:sym typeface="Montserrat Classic Bold"/>
              </a:rPr>
              <a:t>What is the return rate in each category?</a:t>
            </a:r>
          </a:p>
          <a:p>
            <a:pPr marL="427922" lvl="1" indent="-213961" algn="l">
              <a:lnSpc>
                <a:spcPts val="2239"/>
              </a:lnSpc>
              <a:buFont typeface="Arial"/>
              <a:buChar char="•"/>
            </a:pPr>
            <a:endParaRPr lang="en-US" sz="1982" b="1">
              <a:solidFill>
                <a:srgbClr val="000000"/>
              </a:solidFill>
              <a:latin typeface="Montserrat Classic Bold"/>
              <a:ea typeface="Montserrat Classic Bold"/>
              <a:cs typeface="Montserrat Classic Bold"/>
              <a:sym typeface="Montserrat Classic Bold"/>
            </a:endParaRPr>
          </a:p>
          <a:p>
            <a:pPr algn="l">
              <a:lnSpc>
                <a:spcPts val="2239"/>
              </a:lnSpc>
            </a:pPr>
            <a:r>
              <a:rPr lang="en-US" sz="1982" b="1">
                <a:solidFill>
                  <a:srgbClr val="77C4B5"/>
                </a:solidFill>
                <a:latin typeface="Montserrat Classic Bold"/>
                <a:ea typeface="Montserrat Classic Bold"/>
                <a:cs typeface="Montserrat Classic Bold"/>
                <a:sym typeface="Montserrat Classic Bold"/>
              </a:rPr>
              <a:t>MONTHLY SALES BY CATEGORY:</a:t>
            </a:r>
          </a:p>
          <a:p>
            <a:pPr algn="l">
              <a:lnSpc>
                <a:spcPts val="2239"/>
              </a:lnSpc>
            </a:pPr>
            <a:endParaRPr lang="en-US" sz="1982" b="1">
              <a:solidFill>
                <a:srgbClr val="77C4B5"/>
              </a:solidFill>
              <a:latin typeface="Montserrat Classic Bold"/>
              <a:ea typeface="Montserrat Classic Bold"/>
              <a:cs typeface="Montserrat Classic Bold"/>
              <a:sym typeface="Montserrat Classic Bold"/>
            </a:endParaRPr>
          </a:p>
          <a:p>
            <a:pPr marL="427922" lvl="1" indent="-213961" algn="l">
              <a:lnSpc>
                <a:spcPts val="2239"/>
              </a:lnSpc>
              <a:buFont typeface="Arial"/>
              <a:buChar char="•"/>
            </a:pPr>
            <a:r>
              <a:rPr lang="en-US" sz="1982" b="1">
                <a:solidFill>
                  <a:srgbClr val="000000"/>
                </a:solidFill>
                <a:latin typeface="Montserrat Classic Bold"/>
                <a:ea typeface="Montserrat Classic Bold"/>
                <a:cs typeface="Montserrat Classic Bold"/>
                <a:sym typeface="Montserrat Classic Bold"/>
              </a:rPr>
              <a:t>WHAT ARE THE MONTHLY SALES FOR EACH CATEGORY?</a:t>
            </a:r>
          </a:p>
          <a:p>
            <a:pPr marL="427922" lvl="1" indent="-213961" algn="l">
              <a:lnSpc>
                <a:spcPts val="2239"/>
              </a:lnSpc>
              <a:buFont typeface="Arial"/>
              <a:buChar char="•"/>
            </a:pPr>
            <a:endParaRPr lang="en-US" sz="1982" b="1">
              <a:solidFill>
                <a:srgbClr val="000000"/>
              </a:solidFill>
              <a:latin typeface="Montserrat Classic Bold"/>
              <a:ea typeface="Montserrat Classic Bold"/>
              <a:cs typeface="Montserrat Classic Bold"/>
              <a:sym typeface="Montserrat Classic Bold"/>
            </a:endParaRPr>
          </a:p>
          <a:p>
            <a:pPr algn="l">
              <a:lnSpc>
                <a:spcPts val="2239"/>
              </a:lnSpc>
            </a:pPr>
            <a:r>
              <a:rPr lang="en-US" sz="1982" b="1">
                <a:solidFill>
                  <a:srgbClr val="77C4B5"/>
                </a:solidFill>
                <a:latin typeface="Montserrat Classic Bold"/>
                <a:ea typeface="Montserrat Classic Bold"/>
                <a:cs typeface="Montserrat Classic Bold"/>
                <a:sym typeface="Montserrat Classic Bold"/>
              </a:rPr>
              <a:t>SHIPPING COST ANALYSIS:</a:t>
            </a:r>
          </a:p>
          <a:p>
            <a:pPr algn="l">
              <a:lnSpc>
                <a:spcPts val="2239"/>
              </a:lnSpc>
            </a:pPr>
            <a:endParaRPr lang="en-US" sz="1982" b="1">
              <a:solidFill>
                <a:srgbClr val="77C4B5"/>
              </a:solidFill>
              <a:latin typeface="Montserrat Classic Bold"/>
              <a:ea typeface="Montserrat Classic Bold"/>
              <a:cs typeface="Montserrat Classic Bold"/>
              <a:sym typeface="Montserrat Classic Bold"/>
            </a:endParaRPr>
          </a:p>
          <a:p>
            <a:pPr marL="427922" lvl="1" indent="-213961" algn="l">
              <a:lnSpc>
                <a:spcPts val="2239"/>
              </a:lnSpc>
              <a:buFont typeface="Arial"/>
              <a:buChar char="•"/>
            </a:pPr>
            <a:r>
              <a:rPr lang="en-US" sz="1982" b="1">
                <a:solidFill>
                  <a:srgbClr val="000000"/>
                </a:solidFill>
                <a:latin typeface="Montserrat Classic Bold"/>
                <a:ea typeface="Montserrat Classic Bold"/>
                <a:cs typeface="Montserrat Classic Bold"/>
                <a:sym typeface="Montserrat Classic Bold"/>
              </a:rPr>
              <a:t>IMPACT OF SHIPPING COSTS ON PROFITS:</a:t>
            </a:r>
          </a:p>
          <a:p>
            <a:pPr marL="427922" lvl="1" indent="-213961" algn="l">
              <a:lnSpc>
                <a:spcPts val="2239"/>
              </a:lnSpc>
              <a:buFont typeface="Arial"/>
              <a:buChar char="•"/>
            </a:pPr>
            <a:r>
              <a:rPr lang="en-US" sz="1982" b="1">
                <a:solidFill>
                  <a:srgbClr val="000000"/>
                </a:solidFill>
                <a:latin typeface="Montserrat Classic Bold"/>
                <a:ea typeface="Montserrat Classic Bold"/>
                <a:cs typeface="Montserrat Classic Bold"/>
                <a:sym typeface="Montserrat Classic Bold"/>
              </a:rPr>
              <a:t>WHAT ARE THE SHIPPING COSTS AND THEIR IMPACT ON PROFITS FOR EACH CATEGORY?</a:t>
            </a:r>
          </a:p>
          <a:p>
            <a:pPr algn="l">
              <a:lnSpc>
                <a:spcPts val="2239"/>
              </a:lnSpc>
            </a:pPr>
            <a:endParaRPr lang="en-US" sz="1982" b="1">
              <a:solidFill>
                <a:srgbClr val="000000"/>
              </a:solidFill>
              <a:latin typeface="Montserrat Classic Bold"/>
              <a:ea typeface="Montserrat Classic Bold"/>
              <a:cs typeface="Montserrat Classic Bold"/>
              <a:sym typeface="Montserrat Classic Bold"/>
            </a:endParaRPr>
          </a:p>
          <a:p>
            <a:pPr algn="l">
              <a:lnSpc>
                <a:spcPts val="2239"/>
              </a:lnSpc>
              <a:spcBef>
                <a:spcPct val="0"/>
              </a:spcBef>
            </a:pPr>
            <a:endParaRPr lang="en-US" sz="1982"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6" name="TextBox 6"/>
          <p:cNvSpPr txBox="1"/>
          <p:nvPr/>
        </p:nvSpPr>
        <p:spPr>
          <a:xfrm>
            <a:off x="1028700" y="1224337"/>
            <a:ext cx="11630859" cy="3277108"/>
          </a:xfrm>
          <a:prstGeom prst="rect">
            <a:avLst/>
          </a:prstGeom>
        </p:spPr>
        <p:txBody>
          <a:bodyPr lIns="0" tIns="0" rIns="0" bIns="0" rtlCol="0" anchor="t">
            <a:spAutoFit/>
          </a:bodyPr>
          <a:lstStyle/>
          <a:p>
            <a:pPr algn="l">
              <a:lnSpc>
                <a:spcPts val="2598"/>
              </a:lnSpc>
            </a:pPr>
            <a:r>
              <a:rPr lang="en-US" sz="2299" b="1">
                <a:solidFill>
                  <a:srgbClr val="77C4B5"/>
                </a:solidFill>
                <a:latin typeface="Montserrat Classic Bold"/>
                <a:ea typeface="Montserrat Classic Bold"/>
                <a:cs typeface="Montserrat Classic Bold"/>
                <a:sym typeface="Montserrat Classic Bold"/>
              </a:rPr>
              <a:t>PROFIT ANALYSIS</a:t>
            </a:r>
          </a:p>
          <a:p>
            <a:pPr algn="l">
              <a:lnSpc>
                <a:spcPts val="2372"/>
              </a:lnSpc>
            </a:pPr>
            <a:endParaRPr lang="en-US" sz="2299" b="1">
              <a:solidFill>
                <a:srgbClr val="77C4B5"/>
              </a:solidFill>
              <a:latin typeface="Montserrat Classic Bold"/>
              <a:ea typeface="Montserrat Classic Bold"/>
              <a:cs typeface="Montserrat Classic Bold"/>
              <a:sym typeface="Montserrat Classic Bold"/>
            </a:endParaRPr>
          </a:p>
          <a:p>
            <a:pPr algn="l">
              <a:lnSpc>
                <a:spcPts val="2372"/>
              </a:lnSpc>
            </a:pPr>
            <a:r>
              <a:rPr lang="en-US" sz="2100" b="1">
                <a:solidFill>
                  <a:srgbClr val="77C4B5"/>
                </a:solidFill>
                <a:latin typeface="Montserrat Classic Bold"/>
                <a:ea typeface="Montserrat Classic Bold"/>
                <a:cs typeface="Montserrat Classic Bold"/>
                <a:sym typeface="Montserrat Classic Bold"/>
              </a:rPr>
              <a:t>Category Profit Analysis:</a:t>
            </a:r>
          </a:p>
          <a:p>
            <a:pPr algn="l">
              <a:lnSpc>
                <a:spcPts val="2372"/>
              </a:lnSpc>
            </a:pPr>
            <a:endParaRPr lang="en-US" sz="2100" b="1">
              <a:solidFill>
                <a:srgbClr val="77C4B5"/>
              </a:solidFill>
              <a:latin typeface="Montserrat Classic Bold"/>
              <a:ea typeface="Montserrat Classic Bold"/>
              <a:cs typeface="Montserrat Classic Bold"/>
              <a:sym typeface="Montserrat Classic Bold"/>
            </a:endParaRPr>
          </a:p>
          <a:p>
            <a:pPr marL="453390" lvl="1" indent="-226695" algn="l">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What are the total profits for each category?</a:t>
            </a:r>
          </a:p>
          <a:p>
            <a:pPr algn="l">
              <a:lnSpc>
                <a:spcPts val="2372"/>
              </a:lnSpc>
            </a:pPr>
            <a:endParaRPr lang="en-US" sz="2100" b="1">
              <a:solidFill>
                <a:srgbClr val="000000"/>
              </a:solidFill>
              <a:latin typeface="Montserrat Classic Bold"/>
              <a:ea typeface="Montserrat Classic Bold"/>
              <a:cs typeface="Montserrat Classic Bold"/>
              <a:sym typeface="Montserrat Classic Bold"/>
            </a:endParaRPr>
          </a:p>
          <a:p>
            <a:pPr marL="453390" lvl="1" indent="-226695" algn="ctr">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What are the net profits after deducting returns for each category?</a:t>
            </a:r>
          </a:p>
          <a:p>
            <a:pPr algn="l">
              <a:lnSpc>
                <a:spcPts val="2372"/>
              </a:lnSpc>
            </a:pPr>
            <a:endParaRPr lang="en-US" sz="2100" b="1">
              <a:solidFill>
                <a:srgbClr val="000000"/>
              </a:solidFill>
              <a:latin typeface="Montserrat Classic Bold"/>
              <a:ea typeface="Montserrat Classic Bold"/>
              <a:cs typeface="Montserrat Classic Bold"/>
              <a:sym typeface="Montserrat Classic Bold"/>
            </a:endParaRPr>
          </a:p>
          <a:p>
            <a:pPr algn="l">
              <a:lnSpc>
                <a:spcPts val="2372"/>
              </a:lnSpc>
            </a:pPr>
            <a:r>
              <a:rPr lang="en-US" sz="2100" b="1">
                <a:solidFill>
                  <a:srgbClr val="77C4B5"/>
                </a:solidFill>
                <a:latin typeface="Montserrat Classic Bold"/>
                <a:ea typeface="Montserrat Classic Bold"/>
                <a:cs typeface="Montserrat Classic Bold"/>
                <a:sym typeface="Montserrat Classic Bold"/>
              </a:rPr>
              <a:t>Regional Profit Analysis:</a:t>
            </a:r>
          </a:p>
          <a:p>
            <a:pPr algn="l">
              <a:lnSpc>
                <a:spcPts val="2372"/>
              </a:lnSpc>
            </a:pPr>
            <a:endParaRPr lang="en-US" sz="2100" b="1">
              <a:solidFill>
                <a:srgbClr val="77C4B5"/>
              </a:solidFill>
              <a:latin typeface="Montserrat Classic Bold"/>
              <a:ea typeface="Montserrat Classic Bold"/>
              <a:cs typeface="Montserrat Classic Bold"/>
              <a:sym typeface="Montserrat Classic Bold"/>
            </a:endParaRPr>
          </a:p>
          <a:p>
            <a:pPr marL="453390" lvl="1" indent="-226695" algn="l">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What are the total profits for each category in each region?</a:t>
            </a:r>
          </a:p>
        </p:txBody>
      </p:sp>
      <p:sp>
        <p:nvSpPr>
          <p:cNvPr id="7" name="TextBox 7"/>
          <p:cNvSpPr txBox="1"/>
          <p:nvPr/>
        </p:nvSpPr>
        <p:spPr>
          <a:xfrm>
            <a:off x="1028700" y="5834069"/>
            <a:ext cx="13179028" cy="3247644"/>
          </a:xfrm>
          <a:prstGeom prst="rect">
            <a:avLst/>
          </a:prstGeom>
        </p:spPr>
        <p:txBody>
          <a:bodyPr lIns="0" tIns="0" rIns="0" bIns="0" rtlCol="0" anchor="t">
            <a:spAutoFit/>
          </a:bodyPr>
          <a:lstStyle/>
          <a:p>
            <a:pPr algn="just">
              <a:lnSpc>
                <a:spcPts val="2372"/>
              </a:lnSpc>
            </a:pPr>
            <a:r>
              <a:rPr lang="en-US" sz="2100" b="1">
                <a:solidFill>
                  <a:srgbClr val="77C4B5"/>
                </a:solidFill>
                <a:latin typeface="Montserrat Classic Bold"/>
                <a:ea typeface="Montserrat Classic Bold"/>
                <a:cs typeface="Montserrat Classic Bold"/>
                <a:sym typeface="Montserrat Classic Bold"/>
              </a:rPr>
              <a:t>SUB-CATEGORY ANALYSIS</a:t>
            </a:r>
          </a:p>
          <a:p>
            <a:pPr algn="just">
              <a:lnSpc>
                <a:spcPts val="2372"/>
              </a:lnSpc>
            </a:pPr>
            <a:endParaRPr lang="en-US" sz="2100" b="1">
              <a:solidFill>
                <a:srgbClr val="77C4B5"/>
              </a:solidFill>
              <a:latin typeface="Montserrat Classic Bold"/>
              <a:ea typeface="Montserrat Classic Bold"/>
              <a:cs typeface="Montserrat Classic Bold"/>
              <a:sym typeface="Montserrat Classic Bold"/>
            </a:endParaRPr>
          </a:p>
          <a:p>
            <a:pPr marL="453390" lvl="1" indent="-226695" algn="just">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What are the sales and profits for each sub-category?</a:t>
            </a:r>
          </a:p>
          <a:p>
            <a:pPr algn="just">
              <a:lnSpc>
                <a:spcPts val="2372"/>
              </a:lnSpc>
            </a:pPr>
            <a:endParaRPr lang="en-US" sz="2100" b="1">
              <a:solidFill>
                <a:srgbClr val="000000"/>
              </a:solidFill>
              <a:latin typeface="Montserrat Classic Bold"/>
              <a:ea typeface="Montserrat Classic Bold"/>
              <a:cs typeface="Montserrat Classic Bold"/>
              <a:sym typeface="Montserrat Classic Bold"/>
            </a:endParaRPr>
          </a:p>
          <a:p>
            <a:pPr algn="just">
              <a:lnSpc>
                <a:spcPts val="2372"/>
              </a:lnSpc>
            </a:pPr>
            <a:r>
              <a:rPr lang="en-US" sz="2100" b="1">
                <a:solidFill>
                  <a:srgbClr val="77C4B5"/>
                </a:solidFill>
                <a:latin typeface="Montserrat Classic Bold"/>
                <a:ea typeface="Montserrat Classic Bold"/>
                <a:cs typeface="Montserrat Classic Bold"/>
                <a:sym typeface="Montserrat Classic Bold"/>
              </a:rPr>
              <a:t>Customer Segment Analysis</a:t>
            </a:r>
          </a:p>
          <a:p>
            <a:pPr algn="just">
              <a:lnSpc>
                <a:spcPts val="2372"/>
              </a:lnSpc>
            </a:pPr>
            <a:endParaRPr lang="en-US" sz="2100" b="1">
              <a:solidFill>
                <a:srgbClr val="77C4B5"/>
              </a:solidFill>
              <a:latin typeface="Montserrat Classic Bold"/>
              <a:ea typeface="Montserrat Classic Bold"/>
              <a:cs typeface="Montserrat Classic Bold"/>
              <a:sym typeface="Montserrat Classic Bold"/>
            </a:endParaRPr>
          </a:p>
          <a:p>
            <a:pPr marL="453390" lvl="1" indent="-226695" algn="just">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Which customer segments have the highest sales and profits in each category?</a:t>
            </a:r>
          </a:p>
          <a:p>
            <a:pPr algn="just">
              <a:lnSpc>
                <a:spcPts val="2372"/>
              </a:lnSpc>
            </a:pPr>
            <a:endParaRPr lang="en-US" sz="2100" b="1">
              <a:solidFill>
                <a:srgbClr val="000000"/>
              </a:solidFill>
              <a:latin typeface="Montserrat Classic Bold"/>
              <a:ea typeface="Montserrat Classic Bold"/>
              <a:cs typeface="Montserrat Classic Bold"/>
              <a:sym typeface="Montserrat Classic Bold"/>
            </a:endParaRPr>
          </a:p>
          <a:p>
            <a:pPr marL="453390" lvl="1" indent="-226695" algn="just">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Which sub-categories have the highest sales and profits within each category?</a:t>
            </a:r>
          </a:p>
          <a:p>
            <a:pPr algn="just">
              <a:lnSpc>
                <a:spcPts val="2372"/>
              </a:lnSpc>
            </a:pPr>
            <a:endParaRPr lang="en-US" sz="2100" b="1">
              <a:solidFill>
                <a:srgbClr val="000000"/>
              </a:solidFill>
              <a:latin typeface="Montserrat Classic Bold"/>
              <a:ea typeface="Montserrat Classic Bold"/>
              <a:cs typeface="Montserrat Classic Bold"/>
              <a:sym typeface="Montserrat Classic Bold"/>
            </a:endParaRPr>
          </a:p>
          <a:p>
            <a:pPr algn="just">
              <a:lnSpc>
                <a:spcPts val="2372"/>
              </a:lnSpc>
              <a:spcBef>
                <a:spcPct val="0"/>
              </a:spcBef>
            </a:pPr>
            <a:endParaRPr lang="en-US" sz="2100" b="1">
              <a:solidFill>
                <a:srgbClr val="000000"/>
              </a:solidFill>
              <a:latin typeface="Montserrat Classic Bold"/>
              <a:ea typeface="Montserrat Classic Bold"/>
              <a:cs typeface="Montserrat Classic Bold"/>
              <a:sym typeface="Montserrat Classic Bold"/>
            </a:endParaRPr>
          </a:p>
        </p:txBody>
      </p:sp>
      <p:sp>
        <p:nvSpPr>
          <p:cNvPr id="8" name="TextBox 8"/>
          <p:cNvSpPr txBox="1"/>
          <p:nvPr/>
        </p:nvSpPr>
        <p:spPr>
          <a:xfrm>
            <a:off x="1028700" y="4725407"/>
            <a:ext cx="9990059" cy="1180719"/>
          </a:xfrm>
          <a:prstGeom prst="rect">
            <a:avLst/>
          </a:prstGeom>
        </p:spPr>
        <p:txBody>
          <a:bodyPr lIns="0" tIns="0" rIns="0" bIns="0" rtlCol="0" anchor="t">
            <a:spAutoFit/>
          </a:bodyPr>
          <a:lstStyle/>
          <a:p>
            <a:pPr algn="l">
              <a:lnSpc>
                <a:spcPts val="2372"/>
              </a:lnSpc>
            </a:pPr>
            <a:r>
              <a:rPr lang="en-US" sz="2100" b="1">
                <a:solidFill>
                  <a:srgbClr val="77C4B5"/>
                </a:solidFill>
                <a:latin typeface="Montserrat Classic Bold"/>
                <a:ea typeface="Montserrat Classic Bold"/>
                <a:cs typeface="Montserrat Classic Bold"/>
                <a:sym typeface="Montserrat Classic Bold"/>
              </a:rPr>
              <a:t>REGIONAL SALES ANALYSIS:</a:t>
            </a:r>
          </a:p>
          <a:p>
            <a:pPr algn="l">
              <a:lnSpc>
                <a:spcPts val="2372"/>
              </a:lnSpc>
            </a:pPr>
            <a:endParaRPr lang="en-US" sz="2100" b="1">
              <a:solidFill>
                <a:srgbClr val="77C4B5"/>
              </a:solidFill>
              <a:latin typeface="Montserrat Classic Bold"/>
              <a:ea typeface="Montserrat Classic Bold"/>
              <a:cs typeface="Montserrat Classic Bold"/>
              <a:sym typeface="Montserrat Classic Bold"/>
            </a:endParaRPr>
          </a:p>
          <a:p>
            <a:pPr marL="453390" lvl="1" indent="-226695" algn="l">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What are the total sales for each category in each region?</a:t>
            </a:r>
          </a:p>
          <a:p>
            <a:pPr algn="l">
              <a:lnSpc>
                <a:spcPts val="2372"/>
              </a:lnSpc>
              <a:spcBef>
                <a:spcPct val="0"/>
              </a:spcBef>
            </a:pPr>
            <a:endParaRPr lang="en-US" sz="2100"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6" name="TextBox 6"/>
          <p:cNvSpPr txBox="1"/>
          <p:nvPr/>
        </p:nvSpPr>
        <p:spPr>
          <a:xfrm>
            <a:off x="1028700" y="1386779"/>
            <a:ext cx="9149239" cy="2657094"/>
          </a:xfrm>
          <a:prstGeom prst="rect">
            <a:avLst/>
          </a:prstGeom>
        </p:spPr>
        <p:txBody>
          <a:bodyPr lIns="0" tIns="0" rIns="0" bIns="0" rtlCol="0" anchor="t">
            <a:spAutoFit/>
          </a:bodyPr>
          <a:lstStyle/>
          <a:p>
            <a:pPr algn="l">
              <a:lnSpc>
                <a:spcPts val="2372"/>
              </a:lnSpc>
            </a:pPr>
            <a:r>
              <a:rPr lang="en-US" sz="2100" b="1">
                <a:solidFill>
                  <a:srgbClr val="77C4B5"/>
                </a:solidFill>
                <a:latin typeface="Montserrat Classic Bold"/>
                <a:ea typeface="Montserrat Classic Bold"/>
                <a:cs typeface="Montserrat Classic Bold"/>
                <a:sym typeface="Montserrat Classic Bold"/>
              </a:rPr>
              <a:t>TOP CITIES BY SALES AND PROFITS:</a:t>
            </a:r>
          </a:p>
          <a:p>
            <a:pPr algn="l">
              <a:lnSpc>
                <a:spcPts val="2372"/>
              </a:lnSpc>
            </a:pPr>
            <a:endParaRPr lang="en-US" sz="2100" b="1">
              <a:solidFill>
                <a:srgbClr val="77C4B5"/>
              </a:solidFill>
              <a:latin typeface="Montserrat Classic Bold"/>
              <a:ea typeface="Montserrat Classic Bold"/>
              <a:cs typeface="Montserrat Classic Bold"/>
              <a:sym typeface="Montserrat Classic Bold"/>
            </a:endParaRPr>
          </a:p>
          <a:p>
            <a:pPr marL="453390" lvl="1" indent="-226695" algn="l">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What are the sales and profits for the top ten cities?</a:t>
            </a:r>
          </a:p>
          <a:p>
            <a:pPr algn="l">
              <a:lnSpc>
                <a:spcPts val="2372"/>
              </a:lnSpc>
            </a:pPr>
            <a:endParaRPr lang="en-US" sz="2100" b="1">
              <a:solidFill>
                <a:srgbClr val="000000"/>
              </a:solidFill>
              <a:latin typeface="Montserrat Classic Bold"/>
              <a:ea typeface="Montserrat Classic Bold"/>
              <a:cs typeface="Montserrat Classic Bold"/>
              <a:sym typeface="Montserrat Classic Bold"/>
            </a:endParaRPr>
          </a:p>
          <a:p>
            <a:pPr algn="l">
              <a:lnSpc>
                <a:spcPts val="2372"/>
              </a:lnSpc>
            </a:pPr>
            <a:r>
              <a:rPr lang="en-US" sz="2100" b="1">
                <a:solidFill>
                  <a:srgbClr val="77C4B5"/>
                </a:solidFill>
                <a:latin typeface="Montserrat Classic Bold"/>
                <a:ea typeface="Montserrat Classic Bold"/>
                <a:cs typeface="Montserrat Classic Bold"/>
                <a:sym typeface="Montserrat Classic Bold"/>
              </a:rPr>
              <a:t>Top states by Sales and Profits:</a:t>
            </a:r>
          </a:p>
          <a:p>
            <a:pPr algn="l">
              <a:lnSpc>
                <a:spcPts val="2372"/>
              </a:lnSpc>
            </a:pPr>
            <a:endParaRPr lang="en-US" sz="2100" b="1">
              <a:solidFill>
                <a:srgbClr val="77C4B5"/>
              </a:solidFill>
              <a:latin typeface="Montserrat Classic Bold"/>
              <a:ea typeface="Montserrat Classic Bold"/>
              <a:cs typeface="Montserrat Classic Bold"/>
              <a:sym typeface="Montserrat Classic Bold"/>
            </a:endParaRPr>
          </a:p>
          <a:p>
            <a:pPr marL="453390" lvl="1" indent="-226695" algn="l">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What are the sales and profits for the top ten states?</a:t>
            </a:r>
          </a:p>
          <a:p>
            <a:pPr algn="l">
              <a:lnSpc>
                <a:spcPts val="2372"/>
              </a:lnSpc>
            </a:pPr>
            <a:r>
              <a:rPr lang="en-US" sz="2100" b="1">
                <a:solidFill>
                  <a:srgbClr val="000000"/>
                </a:solidFill>
                <a:latin typeface="Montserrat Classic Bold"/>
                <a:ea typeface="Montserrat Classic Bold"/>
                <a:cs typeface="Montserrat Classic Bold"/>
                <a:sym typeface="Montserrat Classic Bold"/>
              </a:rPr>
              <a:t> </a:t>
            </a:r>
          </a:p>
          <a:p>
            <a:pPr algn="l">
              <a:lnSpc>
                <a:spcPts val="2372"/>
              </a:lnSpc>
              <a:spcBef>
                <a:spcPct val="0"/>
              </a:spcBef>
            </a:pPr>
            <a:endParaRPr lang="en-US" sz="2100" b="1">
              <a:solidFill>
                <a:srgbClr val="000000"/>
              </a:solidFill>
              <a:latin typeface="Montserrat Classic Bold"/>
              <a:ea typeface="Montserrat Classic Bold"/>
              <a:cs typeface="Montserrat Classic Bold"/>
              <a:sym typeface="Montserrat Classic Bold"/>
            </a:endParaRPr>
          </a:p>
        </p:txBody>
      </p:sp>
      <p:sp>
        <p:nvSpPr>
          <p:cNvPr id="7" name="TextBox 7"/>
          <p:cNvSpPr txBox="1"/>
          <p:nvPr/>
        </p:nvSpPr>
        <p:spPr>
          <a:xfrm>
            <a:off x="1028700" y="3667506"/>
            <a:ext cx="11341180" cy="1180719"/>
          </a:xfrm>
          <a:prstGeom prst="rect">
            <a:avLst/>
          </a:prstGeom>
        </p:spPr>
        <p:txBody>
          <a:bodyPr lIns="0" tIns="0" rIns="0" bIns="0" rtlCol="0" anchor="t">
            <a:spAutoFit/>
          </a:bodyPr>
          <a:lstStyle/>
          <a:p>
            <a:pPr algn="l">
              <a:lnSpc>
                <a:spcPts val="2372"/>
              </a:lnSpc>
            </a:pPr>
            <a:r>
              <a:rPr lang="en-US" sz="2100" b="1">
                <a:solidFill>
                  <a:srgbClr val="77C4B5"/>
                </a:solidFill>
                <a:latin typeface="Montserrat Classic Bold"/>
                <a:ea typeface="Montserrat Classic Bold"/>
                <a:cs typeface="Montserrat Classic Bold"/>
                <a:sym typeface="Montserrat Classic Bold"/>
              </a:rPr>
              <a:t>CONTAINER TYPE ANALYSIS:</a:t>
            </a:r>
          </a:p>
          <a:p>
            <a:pPr algn="l">
              <a:lnSpc>
                <a:spcPts val="2372"/>
              </a:lnSpc>
            </a:pPr>
            <a:endParaRPr lang="en-US" sz="2100" b="1">
              <a:solidFill>
                <a:srgbClr val="77C4B5"/>
              </a:solidFill>
              <a:latin typeface="Montserrat Classic Bold"/>
              <a:ea typeface="Montserrat Classic Bold"/>
              <a:cs typeface="Montserrat Classic Bold"/>
              <a:sym typeface="Montserrat Classic Bold"/>
            </a:endParaRPr>
          </a:p>
          <a:p>
            <a:pPr marL="453390" lvl="1" indent="-226695" algn="l">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What are the sales and profits for each type of product container?</a:t>
            </a:r>
          </a:p>
          <a:p>
            <a:pPr algn="l">
              <a:lnSpc>
                <a:spcPts val="2372"/>
              </a:lnSpc>
              <a:spcBef>
                <a:spcPct val="0"/>
              </a:spcBef>
            </a:pPr>
            <a:endParaRPr lang="en-US" sz="2100" b="1">
              <a:solidFill>
                <a:srgbClr val="000000"/>
              </a:solidFill>
              <a:latin typeface="Montserrat Classic Bold"/>
              <a:ea typeface="Montserrat Classic Bold"/>
              <a:cs typeface="Montserrat Classic Bold"/>
              <a:sym typeface="Montserrat Classic Bold"/>
            </a:endParaRPr>
          </a:p>
        </p:txBody>
      </p:sp>
      <p:sp>
        <p:nvSpPr>
          <p:cNvPr id="8" name="TextBox 8"/>
          <p:cNvSpPr txBox="1"/>
          <p:nvPr/>
        </p:nvSpPr>
        <p:spPr>
          <a:xfrm>
            <a:off x="1028700" y="4867275"/>
            <a:ext cx="10783848" cy="2361819"/>
          </a:xfrm>
          <a:prstGeom prst="rect">
            <a:avLst/>
          </a:prstGeom>
        </p:spPr>
        <p:txBody>
          <a:bodyPr lIns="0" tIns="0" rIns="0" bIns="0" rtlCol="0" anchor="t">
            <a:spAutoFit/>
          </a:bodyPr>
          <a:lstStyle/>
          <a:p>
            <a:pPr algn="just">
              <a:lnSpc>
                <a:spcPts val="2372"/>
              </a:lnSpc>
            </a:pPr>
            <a:r>
              <a:rPr lang="en-US" sz="2100" b="1">
                <a:solidFill>
                  <a:srgbClr val="77C4B5"/>
                </a:solidFill>
                <a:latin typeface="Montserrat Classic Bold"/>
                <a:ea typeface="Montserrat Classic Bold"/>
                <a:cs typeface="Montserrat Classic Bold"/>
                <a:sym typeface="Montserrat Classic Bold"/>
              </a:rPr>
              <a:t>"FORCASTING QUESTIONS :</a:t>
            </a:r>
          </a:p>
          <a:p>
            <a:pPr algn="just">
              <a:lnSpc>
                <a:spcPts val="2372"/>
              </a:lnSpc>
            </a:pPr>
            <a:endParaRPr lang="en-US" sz="2100" b="1">
              <a:solidFill>
                <a:srgbClr val="77C4B5"/>
              </a:solidFill>
              <a:latin typeface="Montserrat Classic Bold"/>
              <a:ea typeface="Montserrat Classic Bold"/>
              <a:cs typeface="Montserrat Classic Bold"/>
              <a:sym typeface="Montserrat Classic Bold"/>
            </a:endParaRPr>
          </a:p>
          <a:p>
            <a:pPr marL="453390" lvl="1" indent="-226695" algn="just">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TOTAL SALES AND PROFITS FOR THE NEXT SIX MONTHS?</a:t>
            </a:r>
          </a:p>
          <a:p>
            <a:pPr marL="453390" lvl="1" indent="-226695" algn="just">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TOTAL SALES FOR EACH PRODUCT CATEGORY FOR THE NEXT SIX MONTHS?</a:t>
            </a:r>
          </a:p>
          <a:p>
            <a:pPr marL="453390" lvl="1" indent="-226695" algn="just">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 PROFITS FOR EACH PRODUCT CATEGORY FOR THE NEXT SIX MONTHS?</a:t>
            </a:r>
          </a:p>
          <a:p>
            <a:pPr marL="453390" lvl="1" indent="-226695" algn="just">
              <a:lnSpc>
                <a:spcPts val="2372"/>
              </a:lnSpc>
              <a:buFont typeface="Arial"/>
              <a:buChar char="•"/>
            </a:pPr>
            <a:r>
              <a:rPr lang="en-US" sz="2100" b="1">
                <a:solidFill>
                  <a:srgbClr val="000000"/>
                </a:solidFill>
                <a:latin typeface="Montserrat Classic Bold"/>
                <a:ea typeface="Montserrat Classic Bold"/>
                <a:cs typeface="Montserrat Classic Bold"/>
                <a:sym typeface="Montserrat Classic Bold"/>
              </a:rPr>
              <a:t>TOTLA SALES AND PROFITS FOR EACH REGION FOR THE NEXT SIX MONTHS?</a:t>
            </a:r>
          </a:p>
          <a:p>
            <a:pPr algn="just">
              <a:lnSpc>
                <a:spcPts val="2372"/>
              </a:lnSpc>
            </a:pPr>
            <a:endParaRPr lang="en-US" sz="2100" b="1">
              <a:solidFill>
                <a:srgbClr val="000000"/>
              </a:solidFill>
              <a:latin typeface="Montserrat Classic Bold"/>
              <a:ea typeface="Montserrat Classic Bold"/>
              <a:cs typeface="Montserrat Classic Bold"/>
              <a:sym typeface="Montserrat Classic Bold"/>
            </a:endParaRPr>
          </a:p>
          <a:p>
            <a:pPr algn="just">
              <a:lnSpc>
                <a:spcPts val="2372"/>
              </a:lnSpc>
              <a:spcBef>
                <a:spcPct val="0"/>
              </a:spcBef>
            </a:pPr>
            <a:endParaRPr lang="en-US" sz="2100"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37901" y="1974795"/>
            <a:ext cx="8935427" cy="7071265"/>
          </a:xfrm>
          <a:custGeom>
            <a:avLst/>
            <a:gdLst/>
            <a:ahLst/>
            <a:cxnLst/>
            <a:rect l="l" t="t" r="r" b="b"/>
            <a:pathLst>
              <a:path w="8935427" h="7071265">
                <a:moveTo>
                  <a:pt x="0" y="0"/>
                </a:moveTo>
                <a:lnTo>
                  <a:pt x="8935427" y="0"/>
                </a:lnTo>
                <a:lnTo>
                  <a:pt x="8935427" y="7071265"/>
                </a:lnTo>
                <a:lnTo>
                  <a:pt x="0" y="7071265"/>
                </a:lnTo>
                <a:lnTo>
                  <a:pt x="0" y="0"/>
                </a:lnTo>
                <a:close/>
              </a:path>
            </a:pathLst>
          </a:custGeom>
          <a:blipFill>
            <a:blip r:embed="rId2"/>
            <a:stretch>
              <a:fillRect/>
            </a:stretch>
          </a:blipFill>
        </p:spPr>
      </p:sp>
      <p:sp>
        <p:nvSpPr>
          <p:cNvPr id="6" name="Freeform 6"/>
          <p:cNvSpPr/>
          <p:nvPr/>
        </p:nvSpPr>
        <p:spPr>
          <a:xfrm>
            <a:off x="7992318" y="2138992"/>
            <a:ext cx="10295682" cy="5959754"/>
          </a:xfrm>
          <a:custGeom>
            <a:avLst/>
            <a:gdLst/>
            <a:ahLst/>
            <a:cxnLst/>
            <a:rect l="l" t="t" r="r" b="b"/>
            <a:pathLst>
              <a:path w="10295682" h="5959754">
                <a:moveTo>
                  <a:pt x="0" y="0"/>
                </a:moveTo>
                <a:lnTo>
                  <a:pt x="10295682" y="0"/>
                </a:lnTo>
                <a:lnTo>
                  <a:pt x="10295682" y="5959754"/>
                </a:lnTo>
                <a:lnTo>
                  <a:pt x="0" y="5959754"/>
                </a:lnTo>
                <a:lnTo>
                  <a:pt x="0" y="0"/>
                </a:lnTo>
                <a:close/>
              </a:path>
            </a:pathLst>
          </a:custGeom>
          <a:blipFill>
            <a:blip r:embed="rId3"/>
            <a:stretch>
              <a:fillRect r="-8853"/>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8" name="TextBox 8"/>
          <p:cNvSpPr txBox="1"/>
          <p:nvPr/>
        </p:nvSpPr>
        <p:spPr>
          <a:xfrm>
            <a:off x="1028700" y="1444570"/>
            <a:ext cx="11614309" cy="1069975"/>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"TOTAL SALES&amp;RETURNED SALES&amp;NET SALES BY PRODUCT CATEGORY </a:t>
            </a:r>
          </a:p>
          <a:p>
            <a:pPr algn="ctr">
              <a:lnSpc>
                <a:spcPts val="2824"/>
              </a:lnSpc>
            </a:pPr>
            <a:endParaRPr lang="en-US" sz="2499" b="1">
              <a:solidFill>
                <a:srgbClr val="000000"/>
              </a:solidFill>
              <a:latin typeface="Montserrat Classic Bold"/>
              <a:ea typeface="Montserrat Classic Bold"/>
              <a:cs typeface="Montserrat Classic Bold"/>
              <a:sym typeface="Montserrat Classic Bold"/>
            </a:endParaRP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57284" y="1984663"/>
            <a:ext cx="9335451" cy="7456859"/>
          </a:xfrm>
          <a:custGeom>
            <a:avLst/>
            <a:gdLst/>
            <a:ahLst/>
            <a:cxnLst/>
            <a:rect l="l" t="t" r="r" b="b"/>
            <a:pathLst>
              <a:path w="9335451" h="7456859">
                <a:moveTo>
                  <a:pt x="0" y="0"/>
                </a:moveTo>
                <a:lnTo>
                  <a:pt x="9335451" y="0"/>
                </a:lnTo>
                <a:lnTo>
                  <a:pt x="9335451" y="7456859"/>
                </a:lnTo>
                <a:lnTo>
                  <a:pt x="0" y="7456859"/>
                </a:lnTo>
                <a:lnTo>
                  <a:pt x="0" y="0"/>
                </a:lnTo>
                <a:close/>
              </a:path>
            </a:pathLst>
          </a:custGeom>
          <a:blipFill>
            <a:blip r:embed="rId2"/>
            <a:stretch>
              <a:fillRect/>
            </a:stretch>
          </a:blipFill>
        </p:spPr>
      </p:sp>
      <p:sp>
        <p:nvSpPr>
          <p:cNvPr id="6" name="Freeform 6"/>
          <p:cNvSpPr/>
          <p:nvPr/>
        </p:nvSpPr>
        <p:spPr>
          <a:xfrm>
            <a:off x="8778167" y="2424400"/>
            <a:ext cx="9333213" cy="5660057"/>
          </a:xfrm>
          <a:custGeom>
            <a:avLst/>
            <a:gdLst/>
            <a:ahLst/>
            <a:cxnLst/>
            <a:rect l="l" t="t" r="r" b="b"/>
            <a:pathLst>
              <a:path w="9333213" h="5660057">
                <a:moveTo>
                  <a:pt x="0" y="0"/>
                </a:moveTo>
                <a:lnTo>
                  <a:pt x="9333212" y="0"/>
                </a:lnTo>
                <a:lnTo>
                  <a:pt x="9333212" y="5660057"/>
                </a:lnTo>
                <a:lnTo>
                  <a:pt x="0" y="5660057"/>
                </a:lnTo>
                <a:lnTo>
                  <a:pt x="0" y="0"/>
                </a:lnTo>
                <a:close/>
              </a:path>
            </a:pathLst>
          </a:custGeom>
          <a:blipFill>
            <a:blip r:embed="rId3"/>
            <a:stretch>
              <a:fillRect r="-13057"/>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8" name="TextBox 8"/>
          <p:cNvSpPr txBox="1"/>
          <p:nvPr/>
        </p:nvSpPr>
        <p:spPr>
          <a:xfrm>
            <a:off x="312958" y="1454438"/>
            <a:ext cx="12550498" cy="1069975"/>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 "TOTAL PROFIT &amp; RETURNED PROFIT &amp; NET PROFIT BY PRODUCT CATEGORY "</a:t>
            </a:r>
          </a:p>
          <a:p>
            <a:pPr algn="ctr">
              <a:lnSpc>
                <a:spcPts val="2824"/>
              </a:lnSpc>
            </a:pPr>
            <a:endParaRPr lang="en-US" sz="2499" b="1">
              <a:solidFill>
                <a:srgbClr val="000000"/>
              </a:solidFill>
              <a:latin typeface="Montserrat Classic Bold"/>
              <a:ea typeface="Montserrat Classic Bold"/>
              <a:cs typeface="Montserrat Classic Bold"/>
              <a:sym typeface="Montserrat Classic Bold"/>
            </a:endParaRP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12613"/>
            <a:ext cx="9377874" cy="10712225"/>
            <a:chOff x="0" y="0"/>
            <a:chExt cx="2469893" cy="2821327"/>
          </a:xfrm>
        </p:grpSpPr>
        <p:sp>
          <p:nvSpPr>
            <p:cNvPr id="3" name="Freeform 3"/>
            <p:cNvSpPr/>
            <p:nvPr/>
          </p:nvSpPr>
          <p:spPr>
            <a:xfrm>
              <a:off x="0" y="0"/>
              <a:ext cx="2469893" cy="2821327"/>
            </a:xfrm>
            <a:custGeom>
              <a:avLst/>
              <a:gdLst/>
              <a:ahLst/>
              <a:cxnLst/>
              <a:rect l="l" t="t" r="r" b="b"/>
              <a:pathLst>
                <a:path w="2469893" h="2821327">
                  <a:moveTo>
                    <a:pt x="0" y="0"/>
                  </a:moveTo>
                  <a:lnTo>
                    <a:pt x="2469893" y="0"/>
                  </a:lnTo>
                  <a:lnTo>
                    <a:pt x="2469893" y="2821327"/>
                  </a:lnTo>
                  <a:lnTo>
                    <a:pt x="0" y="2821327"/>
                  </a:lnTo>
                  <a:close/>
                </a:path>
              </a:pathLst>
            </a:custGeom>
            <a:solidFill>
              <a:srgbClr val="FFF6E3"/>
            </a:solidFill>
          </p:spPr>
        </p:sp>
        <p:sp>
          <p:nvSpPr>
            <p:cNvPr id="4" name="TextBox 4"/>
            <p:cNvSpPr txBox="1"/>
            <p:nvPr/>
          </p:nvSpPr>
          <p:spPr>
            <a:xfrm>
              <a:off x="0" y="-38100"/>
              <a:ext cx="2469893" cy="285942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323474" y="2804478"/>
            <a:ext cx="5873170" cy="2190115"/>
          </a:xfrm>
          <a:prstGeom prst="rect">
            <a:avLst/>
          </a:prstGeom>
        </p:spPr>
        <p:txBody>
          <a:bodyPr lIns="0" tIns="0" rIns="0" bIns="0" rtlCol="0" anchor="t">
            <a:spAutoFit/>
          </a:bodyPr>
          <a:lstStyle/>
          <a:p>
            <a:pPr algn="l">
              <a:lnSpc>
                <a:spcPts val="8480"/>
              </a:lnSpc>
            </a:pPr>
            <a:r>
              <a:rPr lang="en-US" sz="8000" b="1">
                <a:solidFill>
                  <a:srgbClr val="000000"/>
                </a:solidFill>
                <a:latin typeface="Montserrat Classic Bold"/>
                <a:ea typeface="Montserrat Classic Bold"/>
                <a:cs typeface="Montserrat Classic Bold"/>
                <a:sym typeface="Montserrat Classic Bold"/>
              </a:rPr>
              <a:t>TABLE OF CONTENTS</a:t>
            </a:r>
          </a:p>
        </p:txBody>
      </p:sp>
      <p:sp>
        <p:nvSpPr>
          <p:cNvPr id="6" name="TextBox 6"/>
          <p:cNvSpPr txBox="1"/>
          <p:nvPr/>
        </p:nvSpPr>
        <p:spPr>
          <a:xfrm>
            <a:off x="9835687" y="1295586"/>
            <a:ext cx="1394026" cy="600075"/>
          </a:xfrm>
          <a:prstGeom prst="rect">
            <a:avLst/>
          </a:prstGeom>
        </p:spPr>
        <p:txBody>
          <a:bodyPr lIns="0" tIns="0" rIns="0" bIns="0" rtlCol="0" anchor="t">
            <a:spAutoFit/>
          </a:bodyPr>
          <a:lstStyle/>
          <a:p>
            <a:pPr algn="ctr">
              <a:lnSpc>
                <a:spcPts val="4799"/>
              </a:lnSpc>
            </a:pPr>
            <a:r>
              <a:rPr lang="en-US" sz="3999" b="1">
                <a:solidFill>
                  <a:srgbClr val="000000"/>
                </a:solidFill>
                <a:latin typeface="Montserrat Classic Bold"/>
                <a:ea typeface="Montserrat Classic Bold"/>
                <a:cs typeface="Montserrat Classic Bold"/>
                <a:sym typeface="Montserrat Classic Bold"/>
              </a:rPr>
              <a:t>03</a:t>
            </a:r>
          </a:p>
        </p:txBody>
      </p:sp>
      <p:sp>
        <p:nvSpPr>
          <p:cNvPr id="7" name="TextBox 7"/>
          <p:cNvSpPr txBox="1"/>
          <p:nvPr/>
        </p:nvSpPr>
        <p:spPr>
          <a:xfrm>
            <a:off x="11229714" y="1409886"/>
            <a:ext cx="4226126" cy="371475"/>
          </a:xfrm>
          <a:prstGeom prst="rect">
            <a:avLst/>
          </a:prstGeom>
        </p:spPr>
        <p:txBody>
          <a:bodyPr lIns="0" tIns="0" rIns="0" bIns="0" rtlCol="0" anchor="t">
            <a:spAutoFit/>
          </a:bodyPr>
          <a:lstStyle/>
          <a:p>
            <a:pPr algn="l">
              <a:lnSpc>
                <a:spcPts val="2999"/>
              </a:lnSpc>
            </a:pPr>
            <a:r>
              <a:rPr lang="en-US" sz="2499" b="1">
                <a:solidFill>
                  <a:srgbClr val="000000"/>
                </a:solidFill>
                <a:latin typeface="Montserrat Classic Bold"/>
                <a:ea typeface="Montserrat Classic Bold"/>
                <a:cs typeface="Montserrat Classic Bold"/>
                <a:sym typeface="Montserrat Classic Bold"/>
              </a:rPr>
              <a:t>INTRODUCTION</a:t>
            </a:r>
          </a:p>
        </p:txBody>
      </p:sp>
      <p:sp>
        <p:nvSpPr>
          <p:cNvPr id="8" name="TextBox 8"/>
          <p:cNvSpPr txBox="1"/>
          <p:nvPr/>
        </p:nvSpPr>
        <p:spPr>
          <a:xfrm>
            <a:off x="9835687" y="2476500"/>
            <a:ext cx="1394026" cy="600075"/>
          </a:xfrm>
          <a:prstGeom prst="rect">
            <a:avLst/>
          </a:prstGeom>
        </p:spPr>
        <p:txBody>
          <a:bodyPr lIns="0" tIns="0" rIns="0" bIns="0" rtlCol="0" anchor="t">
            <a:spAutoFit/>
          </a:bodyPr>
          <a:lstStyle/>
          <a:p>
            <a:pPr algn="ctr">
              <a:lnSpc>
                <a:spcPts val="4799"/>
              </a:lnSpc>
            </a:pPr>
            <a:r>
              <a:rPr lang="en-US" sz="3999" b="1">
                <a:solidFill>
                  <a:srgbClr val="000000"/>
                </a:solidFill>
                <a:latin typeface="Montserrat Classic Bold"/>
                <a:ea typeface="Montserrat Classic Bold"/>
                <a:cs typeface="Montserrat Classic Bold"/>
                <a:sym typeface="Montserrat Classic Bold"/>
              </a:rPr>
              <a:t>04</a:t>
            </a:r>
          </a:p>
        </p:txBody>
      </p:sp>
      <p:sp>
        <p:nvSpPr>
          <p:cNvPr id="9" name="TextBox 9"/>
          <p:cNvSpPr txBox="1"/>
          <p:nvPr/>
        </p:nvSpPr>
        <p:spPr>
          <a:xfrm>
            <a:off x="11229714" y="2609302"/>
            <a:ext cx="4226126" cy="742950"/>
          </a:xfrm>
          <a:prstGeom prst="rect">
            <a:avLst/>
          </a:prstGeom>
        </p:spPr>
        <p:txBody>
          <a:bodyPr lIns="0" tIns="0" rIns="0" bIns="0" rtlCol="0" anchor="t">
            <a:spAutoFit/>
          </a:bodyPr>
          <a:lstStyle/>
          <a:p>
            <a:pPr algn="l">
              <a:lnSpc>
                <a:spcPts val="2999"/>
              </a:lnSpc>
            </a:pPr>
            <a:r>
              <a:rPr lang="en-US" sz="2499" b="1">
                <a:solidFill>
                  <a:srgbClr val="000000"/>
                </a:solidFill>
                <a:latin typeface="Montserrat Classic Bold"/>
                <a:ea typeface="Montserrat Classic Bold"/>
                <a:cs typeface="Montserrat Classic Bold"/>
                <a:sym typeface="Montserrat Classic Bold"/>
              </a:rPr>
              <a:t>DATA SUMMARY</a:t>
            </a:r>
          </a:p>
          <a:p>
            <a:pPr algn="l">
              <a:lnSpc>
                <a:spcPts val="2999"/>
              </a:lnSpc>
            </a:pPr>
            <a:endParaRPr lang="en-US" sz="2499" b="1">
              <a:solidFill>
                <a:srgbClr val="000000"/>
              </a:solidFill>
              <a:latin typeface="Montserrat Classic Bold"/>
              <a:ea typeface="Montserrat Classic Bold"/>
              <a:cs typeface="Montserrat Classic Bold"/>
              <a:sym typeface="Montserrat Classic Bold"/>
            </a:endParaRPr>
          </a:p>
        </p:txBody>
      </p:sp>
      <p:sp>
        <p:nvSpPr>
          <p:cNvPr id="10" name="TextBox 10"/>
          <p:cNvSpPr txBox="1"/>
          <p:nvPr/>
        </p:nvSpPr>
        <p:spPr>
          <a:xfrm>
            <a:off x="9835687" y="4123124"/>
            <a:ext cx="1394026" cy="600075"/>
          </a:xfrm>
          <a:prstGeom prst="rect">
            <a:avLst/>
          </a:prstGeom>
        </p:spPr>
        <p:txBody>
          <a:bodyPr lIns="0" tIns="0" rIns="0" bIns="0" rtlCol="0" anchor="t">
            <a:spAutoFit/>
          </a:bodyPr>
          <a:lstStyle/>
          <a:p>
            <a:pPr algn="ctr">
              <a:lnSpc>
                <a:spcPts val="4799"/>
              </a:lnSpc>
            </a:pPr>
            <a:r>
              <a:rPr lang="en-US" sz="3999" b="1">
                <a:solidFill>
                  <a:srgbClr val="000000"/>
                </a:solidFill>
                <a:latin typeface="Montserrat Classic Bold"/>
                <a:ea typeface="Montserrat Classic Bold"/>
                <a:cs typeface="Montserrat Classic Bold"/>
                <a:sym typeface="Montserrat Classic Bold"/>
              </a:rPr>
              <a:t>05</a:t>
            </a:r>
          </a:p>
        </p:txBody>
      </p:sp>
      <p:sp>
        <p:nvSpPr>
          <p:cNvPr id="11" name="TextBox 11"/>
          <p:cNvSpPr txBox="1"/>
          <p:nvPr/>
        </p:nvSpPr>
        <p:spPr>
          <a:xfrm>
            <a:off x="11229714" y="4029075"/>
            <a:ext cx="4226126" cy="1114425"/>
          </a:xfrm>
          <a:prstGeom prst="rect">
            <a:avLst/>
          </a:prstGeom>
        </p:spPr>
        <p:txBody>
          <a:bodyPr lIns="0" tIns="0" rIns="0" bIns="0" rtlCol="0" anchor="t">
            <a:spAutoFit/>
          </a:bodyPr>
          <a:lstStyle/>
          <a:p>
            <a:pPr algn="l">
              <a:lnSpc>
                <a:spcPts val="2999"/>
              </a:lnSpc>
            </a:pPr>
            <a:r>
              <a:rPr lang="en-US" sz="2499" b="1">
                <a:solidFill>
                  <a:srgbClr val="000000"/>
                </a:solidFill>
                <a:latin typeface="Montserrat Classic Bold"/>
                <a:ea typeface="Montserrat Classic Bold"/>
                <a:cs typeface="Montserrat Classic Bold"/>
                <a:sym typeface="Montserrat Classic Bold"/>
              </a:rPr>
              <a:t>DATA VALIDATION &amp; CLEANING</a:t>
            </a:r>
          </a:p>
          <a:p>
            <a:pPr algn="l">
              <a:lnSpc>
                <a:spcPts val="2999"/>
              </a:lnSpc>
            </a:pPr>
            <a:endParaRPr lang="en-US" sz="2499" b="1">
              <a:solidFill>
                <a:srgbClr val="000000"/>
              </a:solidFill>
              <a:latin typeface="Montserrat Classic Bold"/>
              <a:ea typeface="Montserrat Classic Bold"/>
              <a:cs typeface="Montserrat Classic Bold"/>
              <a:sym typeface="Montserrat Classic Bold"/>
            </a:endParaRPr>
          </a:p>
        </p:txBody>
      </p:sp>
      <p:sp>
        <p:nvSpPr>
          <p:cNvPr id="12" name="TextBox 12"/>
          <p:cNvSpPr txBox="1"/>
          <p:nvPr/>
        </p:nvSpPr>
        <p:spPr>
          <a:xfrm>
            <a:off x="9835687" y="5679808"/>
            <a:ext cx="1394026" cy="600075"/>
          </a:xfrm>
          <a:prstGeom prst="rect">
            <a:avLst/>
          </a:prstGeom>
        </p:spPr>
        <p:txBody>
          <a:bodyPr lIns="0" tIns="0" rIns="0" bIns="0" rtlCol="0" anchor="t">
            <a:spAutoFit/>
          </a:bodyPr>
          <a:lstStyle/>
          <a:p>
            <a:pPr algn="ctr">
              <a:lnSpc>
                <a:spcPts val="4799"/>
              </a:lnSpc>
            </a:pPr>
            <a:r>
              <a:rPr lang="en-US" sz="3999" b="1">
                <a:solidFill>
                  <a:srgbClr val="000000"/>
                </a:solidFill>
                <a:latin typeface="Montserrat Classic Bold"/>
                <a:ea typeface="Montserrat Classic Bold"/>
                <a:cs typeface="Montserrat Classic Bold"/>
                <a:sym typeface="Montserrat Classic Bold"/>
              </a:rPr>
              <a:t>06</a:t>
            </a:r>
          </a:p>
        </p:txBody>
      </p:sp>
      <p:sp>
        <p:nvSpPr>
          <p:cNvPr id="13" name="TextBox 13"/>
          <p:cNvSpPr txBox="1"/>
          <p:nvPr/>
        </p:nvSpPr>
        <p:spPr>
          <a:xfrm>
            <a:off x="11455802" y="5722671"/>
            <a:ext cx="4226126" cy="371475"/>
          </a:xfrm>
          <a:prstGeom prst="rect">
            <a:avLst/>
          </a:prstGeom>
        </p:spPr>
        <p:txBody>
          <a:bodyPr lIns="0" tIns="0" rIns="0" bIns="0" rtlCol="0" anchor="t">
            <a:spAutoFit/>
          </a:bodyPr>
          <a:lstStyle/>
          <a:p>
            <a:pPr algn="l">
              <a:lnSpc>
                <a:spcPts val="2999"/>
              </a:lnSpc>
            </a:pPr>
            <a:r>
              <a:rPr lang="en-US" sz="2499" b="1">
                <a:solidFill>
                  <a:srgbClr val="000000"/>
                </a:solidFill>
                <a:latin typeface="Montserrat Classic Bold"/>
                <a:ea typeface="Montserrat Classic Bold"/>
                <a:cs typeface="Montserrat Classic Bold"/>
                <a:sym typeface="Montserrat Classic Bold"/>
              </a:rPr>
              <a:t>ANALYSIS</a:t>
            </a:r>
          </a:p>
        </p:txBody>
      </p:sp>
      <p:sp>
        <p:nvSpPr>
          <p:cNvPr id="14" name="TextBox 14"/>
          <p:cNvSpPr txBox="1"/>
          <p:nvPr/>
        </p:nvSpPr>
        <p:spPr>
          <a:xfrm>
            <a:off x="11455802" y="6922821"/>
            <a:ext cx="4226126" cy="371475"/>
          </a:xfrm>
          <a:prstGeom prst="rect">
            <a:avLst/>
          </a:prstGeom>
        </p:spPr>
        <p:txBody>
          <a:bodyPr lIns="0" tIns="0" rIns="0" bIns="0" rtlCol="0" anchor="t">
            <a:spAutoFit/>
          </a:bodyPr>
          <a:lstStyle/>
          <a:p>
            <a:pPr algn="l">
              <a:lnSpc>
                <a:spcPts val="2999"/>
              </a:lnSpc>
            </a:pPr>
            <a:r>
              <a:rPr lang="en-US" sz="2499" b="1">
                <a:solidFill>
                  <a:srgbClr val="000000"/>
                </a:solidFill>
                <a:latin typeface="Montserrat Classic Bold"/>
                <a:ea typeface="Montserrat Classic Bold"/>
                <a:cs typeface="Montserrat Classic Bold"/>
                <a:sym typeface="Montserrat Classic Bold"/>
              </a:rPr>
              <a:t>FORECASTING</a:t>
            </a:r>
          </a:p>
        </p:txBody>
      </p:sp>
      <p:sp>
        <p:nvSpPr>
          <p:cNvPr id="15" name="TextBox 15"/>
          <p:cNvSpPr txBox="1"/>
          <p:nvPr/>
        </p:nvSpPr>
        <p:spPr>
          <a:xfrm>
            <a:off x="9835687" y="7856271"/>
            <a:ext cx="1394026" cy="600075"/>
          </a:xfrm>
          <a:prstGeom prst="rect">
            <a:avLst/>
          </a:prstGeom>
        </p:spPr>
        <p:txBody>
          <a:bodyPr lIns="0" tIns="0" rIns="0" bIns="0" rtlCol="0" anchor="t">
            <a:spAutoFit/>
          </a:bodyPr>
          <a:lstStyle/>
          <a:p>
            <a:pPr algn="ctr">
              <a:lnSpc>
                <a:spcPts val="4799"/>
              </a:lnSpc>
            </a:pPr>
            <a:r>
              <a:rPr lang="en-US" sz="3999" b="1">
                <a:solidFill>
                  <a:srgbClr val="000000"/>
                </a:solidFill>
                <a:latin typeface="Montserrat Classic Bold"/>
                <a:ea typeface="Montserrat Classic Bold"/>
                <a:cs typeface="Montserrat Classic Bold"/>
                <a:sym typeface="Montserrat Classic Bold"/>
              </a:rPr>
              <a:t>08</a:t>
            </a:r>
          </a:p>
        </p:txBody>
      </p:sp>
      <p:sp>
        <p:nvSpPr>
          <p:cNvPr id="16" name="TextBox 16"/>
          <p:cNvSpPr txBox="1"/>
          <p:nvPr/>
        </p:nvSpPr>
        <p:spPr>
          <a:xfrm>
            <a:off x="11455802" y="7970571"/>
            <a:ext cx="4226126" cy="371475"/>
          </a:xfrm>
          <a:prstGeom prst="rect">
            <a:avLst/>
          </a:prstGeom>
        </p:spPr>
        <p:txBody>
          <a:bodyPr lIns="0" tIns="0" rIns="0" bIns="0" rtlCol="0" anchor="t">
            <a:spAutoFit/>
          </a:bodyPr>
          <a:lstStyle/>
          <a:p>
            <a:pPr algn="l">
              <a:lnSpc>
                <a:spcPts val="2999"/>
              </a:lnSpc>
            </a:pPr>
            <a:r>
              <a:rPr lang="en-US" sz="2499" b="1">
                <a:solidFill>
                  <a:srgbClr val="000000"/>
                </a:solidFill>
                <a:latin typeface="Montserrat Classic Bold"/>
                <a:ea typeface="Montserrat Classic Bold"/>
                <a:cs typeface="Montserrat Classic Bold"/>
                <a:sym typeface="Montserrat Classic Bold"/>
              </a:rPr>
              <a:t>DASHBOARD</a:t>
            </a:r>
          </a:p>
        </p:txBody>
      </p:sp>
      <p:sp>
        <p:nvSpPr>
          <p:cNvPr id="17" name="TextBox 17"/>
          <p:cNvSpPr txBox="1"/>
          <p:nvPr/>
        </p:nvSpPr>
        <p:spPr>
          <a:xfrm>
            <a:off x="9835687" y="8861158"/>
            <a:ext cx="1394026" cy="600075"/>
          </a:xfrm>
          <a:prstGeom prst="rect">
            <a:avLst/>
          </a:prstGeom>
        </p:spPr>
        <p:txBody>
          <a:bodyPr lIns="0" tIns="0" rIns="0" bIns="0" rtlCol="0" anchor="t">
            <a:spAutoFit/>
          </a:bodyPr>
          <a:lstStyle/>
          <a:p>
            <a:pPr algn="ctr">
              <a:lnSpc>
                <a:spcPts val="4799"/>
              </a:lnSpc>
            </a:pPr>
            <a:r>
              <a:rPr lang="en-US" sz="3999" b="1">
                <a:solidFill>
                  <a:srgbClr val="000000"/>
                </a:solidFill>
                <a:latin typeface="Montserrat Classic Bold"/>
                <a:ea typeface="Montserrat Classic Bold"/>
                <a:cs typeface="Montserrat Classic Bold"/>
                <a:sym typeface="Montserrat Classic Bold"/>
              </a:rPr>
              <a:t>09</a:t>
            </a:r>
          </a:p>
        </p:txBody>
      </p:sp>
      <p:sp>
        <p:nvSpPr>
          <p:cNvPr id="18" name="TextBox 18"/>
          <p:cNvSpPr txBox="1"/>
          <p:nvPr/>
        </p:nvSpPr>
        <p:spPr>
          <a:xfrm>
            <a:off x="11455802" y="8975458"/>
            <a:ext cx="4226126" cy="371475"/>
          </a:xfrm>
          <a:prstGeom prst="rect">
            <a:avLst/>
          </a:prstGeom>
        </p:spPr>
        <p:txBody>
          <a:bodyPr lIns="0" tIns="0" rIns="0" bIns="0" rtlCol="0" anchor="t">
            <a:spAutoFit/>
          </a:bodyPr>
          <a:lstStyle/>
          <a:p>
            <a:pPr algn="l">
              <a:lnSpc>
                <a:spcPts val="2999"/>
              </a:lnSpc>
            </a:pPr>
            <a:r>
              <a:rPr lang="en-US" sz="2499" b="1">
                <a:solidFill>
                  <a:srgbClr val="000000"/>
                </a:solidFill>
                <a:latin typeface="Montserrat Classic Bold"/>
                <a:ea typeface="Montserrat Classic Bold"/>
                <a:cs typeface="Montserrat Classic Bold"/>
                <a:sym typeface="Montserrat Classic Bold"/>
              </a:rPr>
              <a:t>RECOMMENDATION</a:t>
            </a:r>
          </a:p>
        </p:txBody>
      </p:sp>
      <p:sp>
        <p:nvSpPr>
          <p:cNvPr id="19" name="TextBox 19"/>
          <p:cNvSpPr txBox="1"/>
          <p:nvPr/>
        </p:nvSpPr>
        <p:spPr>
          <a:xfrm>
            <a:off x="9835687" y="6808521"/>
            <a:ext cx="1394026" cy="600075"/>
          </a:xfrm>
          <a:prstGeom prst="rect">
            <a:avLst/>
          </a:prstGeom>
        </p:spPr>
        <p:txBody>
          <a:bodyPr lIns="0" tIns="0" rIns="0" bIns="0" rtlCol="0" anchor="t">
            <a:spAutoFit/>
          </a:bodyPr>
          <a:lstStyle/>
          <a:p>
            <a:pPr algn="ctr">
              <a:lnSpc>
                <a:spcPts val="4799"/>
              </a:lnSpc>
            </a:pPr>
            <a:r>
              <a:rPr lang="en-US" sz="3999" b="1">
                <a:solidFill>
                  <a:srgbClr val="000000"/>
                </a:solidFill>
                <a:latin typeface="Montserrat Classic Bold"/>
                <a:ea typeface="Montserrat Classic Bold"/>
                <a:cs typeface="Montserrat Classic Bold"/>
                <a:sym typeface="Montserrat Classic Bold"/>
              </a:rPr>
              <a:t>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11460" y="1168670"/>
            <a:ext cx="10189444" cy="3974830"/>
          </a:xfrm>
          <a:custGeom>
            <a:avLst/>
            <a:gdLst/>
            <a:ahLst/>
            <a:cxnLst/>
            <a:rect l="l" t="t" r="r" b="b"/>
            <a:pathLst>
              <a:path w="10189444" h="3974830">
                <a:moveTo>
                  <a:pt x="0" y="0"/>
                </a:moveTo>
                <a:lnTo>
                  <a:pt x="10189445" y="0"/>
                </a:lnTo>
                <a:lnTo>
                  <a:pt x="10189445" y="3974830"/>
                </a:lnTo>
                <a:lnTo>
                  <a:pt x="0" y="3974830"/>
                </a:lnTo>
                <a:lnTo>
                  <a:pt x="0" y="0"/>
                </a:lnTo>
                <a:close/>
              </a:path>
            </a:pathLst>
          </a:custGeom>
          <a:blipFill>
            <a:blip r:embed="rId2"/>
            <a:stretch>
              <a:fillRect/>
            </a:stretch>
          </a:blipFill>
        </p:spPr>
      </p:sp>
      <p:sp>
        <p:nvSpPr>
          <p:cNvPr id="6" name="Freeform 6"/>
          <p:cNvSpPr/>
          <p:nvPr/>
        </p:nvSpPr>
        <p:spPr>
          <a:xfrm>
            <a:off x="7633995" y="4317119"/>
            <a:ext cx="9625305" cy="5131439"/>
          </a:xfrm>
          <a:custGeom>
            <a:avLst/>
            <a:gdLst/>
            <a:ahLst/>
            <a:cxnLst/>
            <a:rect l="l" t="t" r="r" b="b"/>
            <a:pathLst>
              <a:path w="9625305" h="5131439">
                <a:moveTo>
                  <a:pt x="0" y="0"/>
                </a:moveTo>
                <a:lnTo>
                  <a:pt x="9625305" y="0"/>
                </a:lnTo>
                <a:lnTo>
                  <a:pt x="9625305" y="5131440"/>
                </a:lnTo>
                <a:lnTo>
                  <a:pt x="0" y="5131440"/>
                </a:lnTo>
                <a:lnTo>
                  <a:pt x="0" y="0"/>
                </a:lnTo>
                <a:close/>
              </a:path>
            </a:pathLst>
          </a:custGeom>
          <a:blipFill>
            <a:blip r:embed="rId3"/>
            <a:stretch>
              <a:fillRect/>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8" name="TextBox 8"/>
          <p:cNvSpPr txBox="1"/>
          <p:nvPr/>
        </p:nvSpPr>
        <p:spPr>
          <a:xfrm>
            <a:off x="10700905" y="2103937"/>
            <a:ext cx="6597015" cy="717550"/>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ANNUAL SALES BY PRODUCT CATEGORY</a:t>
            </a: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1806082"/>
            <a:ext cx="15251019" cy="8275355"/>
          </a:xfrm>
          <a:custGeom>
            <a:avLst/>
            <a:gdLst/>
            <a:ahLst/>
            <a:cxnLst/>
            <a:rect l="l" t="t" r="r" b="b"/>
            <a:pathLst>
              <a:path w="15251019" h="8275355">
                <a:moveTo>
                  <a:pt x="0" y="0"/>
                </a:moveTo>
                <a:lnTo>
                  <a:pt x="15251019" y="0"/>
                </a:lnTo>
                <a:lnTo>
                  <a:pt x="15251019" y="8275355"/>
                </a:lnTo>
                <a:lnTo>
                  <a:pt x="0" y="8275355"/>
                </a:lnTo>
                <a:lnTo>
                  <a:pt x="0" y="0"/>
                </a:lnTo>
                <a:close/>
              </a:path>
            </a:pathLst>
          </a:custGeom>
          <a:blipFill>
            <a:blip r:embed="rId2"/>
            <a:stretch>
              <a:fillRect t="-2744"/>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7" name="TextBox 7"/>
          <p:cNvSpPr txBox="1"/>
          <p:nvPr/>
        </p:nvSpPr>
        <p:spPr>
          <a:xfrm>
            <a:off x="1410295" y="1540460"/>
            <a:ext cx="7733705" cy="540769"/>
          </a:xfrm>
          <a:prstGeom prst="rect">
            <a:avLst/>
          </a:prstGeom>
        </p:spPr>
        <p:txBody>
          <a:bodyPr lIns="0" tIns="0" rIns="0" bIns="0" rtlCol="0" anchor="t">
            <a:spAutoFit/>
          </a:bodyPr>
          <a:lstStyle/>
          <a:p>
            <a:pPr algn="ctr">
              <a:lnSpc>
                <a:spcPts val="2147"/>
              </a:lnSpc>
            </a:pPr>
            <a:r>
              <a:rPr lang="en-US" sz="1900" b="1">
                <a:solidFill>
                  <a:srgbClr val="000000"/>
                </a:solidFill>
                <a:latin typeface="Montserrat Classic Bold"/>
                <a:ea typeface="Montserrat Classic Bold"/>
                <a:cs typeface="Montserrat Classic Bold"/>
                <a:sym typeface="Montserrat Classic Bold"/>
              </a:rPr>
              <a:t>"CONTRIBUTION OF  SALES &amp; PROFIT BY CUSTOMER SEGMENT"</a:t>
            </a:r>
          </a:p>
          <a:p>
            <a:pPr algn="ctr">
              <a:lnSpc>
                <a:spcPts val="2147"/>
              </a:lnSpc>
              <a:spcBef>
                <a:spcPct val="0"/>
              </a:spcBef>
            </a:pPr>
            <a:endParaRPr lang="en-US" sz="1900"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2292144"/>
            <a:ext cx="18288000" cy="6126480"/>
          </a:xfrm>
          <a:custGeom>
            <a:avLst/>
            <a:gdLst/>
            <a:ahLst/>
            <a:cxnLst/>
            <a:rect l="l" t="t" r="r" b="b"/>
            <a:pathLst>
              <a:path w="18288000" h="6126480">
                <a:moveTo>
                  <a:pt x="0" y="0"/>
                </a:moveTo>
                <a:lnTo>
                  <a:pt x="18288000" y="0"/>
                </a:lnTo>
                <a:lnTo>
                  <a:pt x="18288000" y="6126480"/>
                </a:lnTo>
                <a:lnTo>
                  <a:pt x="0" y="6126480"/>
                </a:lnTo>
                <a:lnTo>
                  <a:pt x="0" y="0"/>
                </a:lnTo>
                <a:close/>
              </a:path>
            </a:pathLst>
          </a:custGeom>
          <a:blipFill>
            <a:blip r:embed="rId2"/>
            <a:stretch>
              <a:fillRect/>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7" name="TextBox 7"/>
          <p:cNvSpPr txBox="1"/>
          <p:nvPr/>
        </p:nvSpPr>
        <p:spPr>
          <a:xfrm>
            <a:off x="415561" y="1674073"/>
            <a:ext cx="8408426" cy="618072"/>
          </a:xfrm>
          <a:prstGeom prst="rect">
            <a:avLst/>
          </a:prstGeom>
        </p:spPr>
        <p:txBody>
          <a:bodyPr lIns="0" tIns="0" rIns="0" bIns="0" rtlCol="0" anchor="t">
            <a:spAutoFit/>
          </a:bodyPr>
          <a:lstStyle/>
          <a:p>
            <a:pPr algn="ctr">
              <a:lnSpc>
                <a:spcPts val="2438"/>
              </a:lnSpc>
            </a:pPr>
            <a:r>
              <a:rPr lang="en-US" sz="2157" b="1">
                <a:solidFill>
                  <a:srgbClr val="000000"/>
                </a:solidFill>
                <a:latin typeface="Montserrat Classic Bold"/>
                <a:ea typeface="Montserrat Classic Bold"/>
                <a:cs typeface="Montserrat Classic Bold"/>
                <a:sym typeface="Montserrat Classic Bold"/>
              </a:rPr>
              <a:t>"SALES &amp; NET  PROFIT IN REGIONS BY PRODUCT CATEGORY"</a:t>
            </a:r>
          </a:p>
          <a:p>
            <a:pPr algn="ctr">
              <a:lnSpc>
                <a:spcPts val="2438"/>
              </a:lnSpc>
              <a:spcBef>
                <a:spcPct val="0"/>
              </a:spcBef>
            </a:pPr>
            <a:endParaRPr lang="en-US" sz="2157"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477984" y="2445720"/>
            <a:ext cx="8810016" cy="6498094"/>
          </a:xfrm>
          <a:custGeom>
            <a:avLst/>
            <a:gdLst/>
            <a:ahLst/>
            <a:cxnLst/>
            <a:rect l="l" t="t" r="r" b="b"/>
            <a:pathLst>
              <a:path w="8810016" h="6498094">
                <a:moveTo>
                  <a:pt x="0" y="0"/>
                </a:moveTo>
                <a:lnTo>
                  <a:pt x="8810016" y="0"/>
                </a:lnTo>
                <a:lnTo>
                  <a:pt x="8810016" y="6498094"/>
                </a:lnTo>
                <a:lnTo>
                  <a:pt x="0" y="6498094"/>
                </a:lnTo>
                <a:lnTo>
                  <a:pt x="0" y="0"/>
                </a:lnTo>
                <a:close/>
              </a:path>
            </a:pathLst>
          </a:custGeom>
          <a:blipFill>
            <a:blip r:embed="rId2"/>
            <a:stretch>
              <a:fillRect b="-2870"/>
            </a:stretch>
          </a:blipFill>
        </p:spPr>
      </p:sp>
      <p:sp>
        <p:nvSpPr>
          <p:cNvPr id="6" name="Freeform 6"/>
          <p:cNvSpPr/>
          <p:nvPr/>
        </p:nvSpPr>
        <p:spPr>
          <a:xfrm>
            <a:off x="-484799" y="2445720"/>
            <a:ext cx="9962782" cy="6498094"/>
          </a:xfrm>
          <a:custGeom>
            <a:avLst/>
            <a:gdLst/>
            <a:ahLst/>
            <a:cxnLst/>
            <a:rect l="l" t="t" r="r" b="b"/>
            <a:pathLst>
              <a:path w="9962782" h="6498094">
                <a:moveTo>
                  <a:pt x="0" y="0"/>
                </a:moveTo>
                <a:lnTo>
                  <a:pt x="9962783" y="0"/>
                </a:lnTo>
                <a:lnTo>
                  <a:pt x="9962783" y="6498094"/>
                </a:lnTo>
                <a:lnTo>
                  <a:pt x="0" y="6498094"/>
                </a:lnTo>
                <a:lnTo>
                  <a:pt x="0" y="0"/>
                </a:lnTo>
                <a:close/>
              </a:path>
            </a:pathLst>
          </a:custGeom>
          <a:blipFill>
            <a:blip r:embed="rId3"/>
            <a:stretch>
              <a:fillRect r="-25581"/>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8" name="TextBox 8"/>
          <p:cNvSpPr txBox="1"/>
          <p:nvPr/>
        </p:nvSpPr>
        <p:spPr>
          <a:xfrm>
            <a:off x="258722" y="2080595"/>
            <a:ext cx="4444365" cy="365125"/>
          </a:xfrm>
          <a:prstGeom prst="rect">
            <a:avLst/>
          </a:prstGeom>
        </p:spPr>
        <p:txBody>
          <a:bodyPr lIns="0" tIns="0" rIns="0" bIns="0" rtlCol="0" anchor="t">
            <a:spAutoFit/>
          </a:bodyPr>
          <a:lstStyle/>
          <a:p>
            <a:pPr algn="ctr">
              <a:lnSpc>
                <a:spcPts val="2824"/>
              </a:lnSpc>
              <a:spcBef>
                <a:spcPct val="0"/>
              </a:spcBef>
            </a:pPr>
            <a:r>
              <a:rPr lang="en-US" sz="2499" b="1">
                <a:solidFill>
                  <a:srgbClr val="000000"/>
                </a:solidFill>
                <a:latin typeface="Montserrat Classic Bold"/>
                <a:ea typeface="Montserrat Classic Bold"/>
                <a:cs typeface="Montserrat Classic Bold"/>
                <a:sym typeface="Montserrat Classic Bold"/>
              </a:rPr>
              <a:t>"TOP 15 STATES BY PROFIT"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22326" y="-361441"/>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065191" y="1814649"/>
            <a:ext cx="10222809" cy="7885198"/>
          </a:xfrm>
          <a:custGeom>
            <a:avLst/>
            <a:gdLst/>
            <a:ahLst/>
            <a:cxnLst/>
            <a:rect l="l" t="t" r="r" b="b"/>
            <a:pathLst>
              <a:path w="10222809" h="7885198">
                <a:moveTo>
                  <a:pt x="0" y="0"/>
                </a:moveTo>
                <a:lnTo>
                  <a:pt x="10222809" y="0"/>
                </a:lnTo>
                <a:lnTo>
                  <a:pt x="10222809" y="7885198"/>
                </a:lnTo>
                <a:lnTo>
                  <a:pt x="0" y="7885198"/>
                </a:lnTo>
                <a:lnTo>
                  <a:pt x="0" y="0"/>
                </a:lnTo>
                <a:close/>
              </a:path>
            </a:pathLst>
          </a:custGeom>
          <a:blipFill>
            <a:blip r:embed="rId2"/>
            <a:stretch>
              <a:fillRect r="-5662"/>
            </a:stretch>
          </a:blipFill>
        </p:spPr>
      </p:sp>
      <p:sp>
        <p:nvSpPr>
          <p:cNvPr id="6" name="Freeform 6"/>
          <p:cNvSpPr/>
          <p:nvPr/>
        </p:nvSpPr>
        <p:spPr>
          <a:xfrm>
            <a:off x="-55577" y="1814649"/>
            <a:ext cx="8151490" cy="7885198"/>
          </a:xfrm>
          <a:custGeom>
            <a:avLst/>
            <a:gdLst/>
            <a:ahLst/>
            <a:cxnLst/>
            <a:rect l="l" t="t" r="r" b="b"/>
            <a:pathLst>
              <a:path w="8151490" h="7885198">
                <a:moveTo>
                  <a:pt x="0" y="0"/>
                </a:moveTo>
                <a:lnTo>
                  <a:pt x="8151490" y="0"/>
                </a:lnTo>
                <a:lnTo>
                  <a:pt x="8151490" y="7885198"/>
                </a:lnTo>
                <a:lnTo>
                  <a:pt x="0" y="7885198"/>
                </a:lnTo>
                <a:lnTo>
                  <a:pt x="0" y="0"/>
                </a:lnTo>
                <a:close/>
              </a:path>
            </a:pathLst>
          </a:custGeom>
          <a:blipFill>
            <a:blip r:embed="rId3"/>
            <a:stretch>
              <a:fillRect r="-55489"/>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8" name="TextBox 8"/>
          <p:cNvSpPr txBox="1"/>
          <p:nvPr/>
        </p:nvSpPr>
        <p:spPr>
          <a:xfrm>
            <a:off x="543943" y="1460637"/>
            <a:ext cx="4301490" cy="717550"/>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"TOP 15 STATES BY SALES"</a:t>
            </a: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57175" y="1962978"/>
            <a:ext cx="17773650" cy="8142351"/>
          </a:xfrm>
          <a:custGeom>
            <a:avLst/>
            <a:gdLst/>
            <a:ahLst/>
            <a:cxnLst/>
            <a:rect l="l" t="t" r="r" b="b"/>
            <a:pathLst>
              <a:path w="17773650" h="8142351">
                <a:moveTo>
                  <a:pt x="0" y="0"/>
                </a:moveTo>
                <a:lnTo>
                  <a:pt x="17773650" y="0"/>
                </a:lnTo>
                <a:lnTo>
                  <a:pt x="17773650" y="8142351"/>
                </a:lnTo>
                <a:lnTo>
                  <a:pt x="0" y="8142351"/>
                </a:lnTo>
                <a:lnTo>
                  <a:pt x="0" y="0"/>
                </a:lnTo>
                <a:close/>
              </a:path>
            </a:pathLst>
          </a:custGeom>
          <a:blipFill>
            <a:blip r:embed="rId2"/>
            <a:stretch>
              <a:fillRect b="-6414"/>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7" name="TextBox 7"/>
          <p:cNvSpPr txBox="1"/>
          <p:nvPr/>
        </p:nvSpPr>
        <p:spPr>
          <a:xfrm>
            <a:off x="257175" y="1608966"/>
            <a:ext cx="6260306" cy="717550"/>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"SALES  BY PRODUCT SUB-CATEGORY"</a:t>
            </a: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2148840"/>
            <a:ext cx="18288000" cy="7109460"/>
          </a:xfrm>
          <a:custGeom>
            <a:avLst/>
            <a:gdLst/>
            <a:ahLst/>
            <a:cxnLst/>
            <a:rect l="l" t="t" r="r" b="b"/>
            <a:pathLst>
              <a:path w="18288000" h="7109460">
                <a:moveTo>
                  <a:pt x="0" y="0"/>
                </a:moveTo>
                <a:lnTo>
                  <a:pt x="18288000" y="0"/>
                </a:lnTo>
                <a:lnTo>
                  <a:pt x="18288000" y="7109460"/>
                </a:lnTo>
                <a:lnTo>
                  <a:pt x="0" y="7109460"/>
                </a:lnTo>
                <a:lnTo>
                  <a:pt x="0" y="0"/>
                </a:lnTo>
                <a:close/>
              </a:path>
            </a:pathLst>
          </a:custGeom>
          <a:blipFill>
            <a:blip r:embed="rId2"/>
            <a:stretch>
              <a:fillRect/>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7" name="TextBox 7"/>
          <p:cNvSpPr txBox="1"/>
          <p:nvPr/>
        </p:nvSpPr>
        <p:spPr>
          <a:xfrm>
            <a:off x="165894" y="1794828"/>
            <a:ext cx="7060406" cy="717550"/>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"NET PROFIT BY PRODUCT SUB-CATEGORY"</a:t>
            </a: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215424" y="2179397"/>
            <a:ext cx="9072576" cy="6577617"/>
          </a:xfrm>
          <a:custGeom>
            <a:avLst/>
            <a:gdLst/>
            <a:ahLst/>
            <a:cxnLst/>
            <a:rect l="l" t="t" r="r" b="b"/>
            <a:pathLst>
              <a:path w="9072576" h="6577617">
                <a:moveTo>
                  <a:pt x="0" y="0"/>
                </a:moveTo>
                <a:lnTo>
                  <a:pt x="9072576" y="0"/>
                </a:lnTo>
                <a:lnTo>
                  <a:pt x="9072576" y="6577618"/>
                </a:lnTo>
                <a:lnTo>
                  <a:pt x="0" y="6577618"/>
                </a:lnTo>
                <a:lnTo>
                  <a:pt x="0" y="0"/>
                </a:lnTo>
                <a:close/>
              </a:path>
            </a:pathLst>
          </a:custGeom>
          <a:blipFill>
            <a:blip r:embed="rId2"/>
            <a:stretch>
              <a:fillRect/>
            </a:stretch>
          </a:blipFill>
        </p:spPr>
      </p:sp>
      <p:sp>
        <p:nvSpPr>
          <p:cNvPr id="6" name="Freeform 6"/>
          <p:cNvSpPr/>
          <p:nvPr/>
        </p:nvSpPr>
        <p:spPr>
          <a:xfrm>
            <a:off x="0" y="2184765"/>
            <a:ext cx="9144000" cy="6572250"/>
          </a:xfrm>
          <a:custGeom>
            <a:avLst/>
            <a:gdLst/>
            <a:ahLst/>
            <a:cxnLst/>
            <a:rect l="l" t="t" r="r" b="b"/>
            <a:pathLst>
              <a:path w="9144000" h="6572250">
                <a:moveTo>
                  <a:pt x="0" y="0"/>
                </a:moveTo>
                <a:lnTo>
                  <a:pt x="9144000" y="0"/>
                </a:lnTo>
                <a:lnTo>
                  <a:pt x="9144000" y="6572250"/>
                </a:lnTo>
                <a:lnTo>
                  <a:pt x="0" y="6572250"/>
                </a:lnTo>
                <a:lnTo>
                  <a:pt x="0" y="0"/>
                </a:lnTo>
                <a:close/>
              </a:path>
            </a:pathLst>
          </a:custGeom>
          <a:blipFill>
            <a:blip r:embed="rId3"/>
            <a:stretch>
              <a:fillRect/>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8" name="TextBox 8"/>
          <p:cNvSpPr txBox="1"/>
          <p:nvPr/>
        </p:nvSpPr>
        <p:spPr>
          <a:xfrm>
            <a:off x="367189" y="1649761"/>
            <a:ext cx="8409623" cy="717550"/>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TOP 20 CUSTOMERS BY TOTAL SALES &amp; NET PROFIT </a:t>
            </a: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35825"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533870" y="2405311"/>
            <a:ext cx="10754130" cy="6298831"/>
          </a:xfrm>
          <a:custGeom>
            <a:avLst/>
            <a:gdLst/>
            <a:ahLst/>
            <a:cxnLst/>
            <a:rect l="l" t="t" r="r" b="b"/>
            <a:pathLst>
              <a:path w="10754130" h="6298831">
                <a:moveTo>
                  <a:pt x="0" y="0"/>
                </a:moveTo>
                <a:lnTo>
                  <a:pt x="10754130" y="0"/>
                </a:lnTo>
                <a:lnTo>
                  <a:pt x="10754130" y="6298832"/>
                </a:lnTo>
                <a:lnTo>
                  <a:pt x="0" y="6298832"/>
                </a:lnTo>
                <a:lnTo>
                  <a:pt x="0" y="0"/>
                </a:lnTo>
                <a:close/>
              </a:path>
            </a:pathLst>
          </a:custGeom>
          <a:blipFill>
            <a:blip r:embed="rId2"/>
            <a:stretch>
              <a:fillRect l="-3605" r="-8761"/>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7" name="Freeform 7"/>
          <p:cNvSpPr/>
          <p:nvPr/>
        </p:nvSpPr>
        <p:spPr>
          <a:xfrm>
            <a:off x="0" y="2041698"/>
            <a:ext cx="7396837" cy="6489647"/>
          </a:xfrm>
          <a:custGeom>
            <a:avLst/>
            <a:gdLst/>
            <a:ahLst/>
            <a:cxnLst/>
            <a:rect l="l" t="t" r="r" b="b"/>
            <a:pathLst>
              <a:path w="7396837" h="6489647">
                <a:moveTo>
                  <a:pt x="0" y="0"/>
                </a:moveTo>
                <a:lnTo>
                  <a:pt x="7396837" y="0"/>
                </a:lnTo>
                <a:lnTo>
                  <a:pt x="7396837" y="6489646"/>
                </a:lnTo>
                <a:lnTo>
                  <a:pt x="0" y="6489646"/>
                </a:lnTo>
                <a:lnTo>
                  <a:pt x="0" y="0"/>
                </a:lnTo>
                <a:close/>
              </a:path>
            </a:pathLst>
          </a:custGeom>
          <a:blipFill>
            <a:blip r:embed="rId3"/>
            <a:stretch>
              <a:fillRect l="-6231" r="-24472"/>
            </a:stretch>
          </a:blipFill>
        </p:spPr>
      </p:sp>
      <p:sp>
        <p:nvSpPr>
          <p:cNvPr id="8" name="TextBox 8"/>
          <p:cNvSpPr txBox="1"/>
          <p:nvPr/>
        </p:nvSpPr>
        <p:spPr>
          <a:xfrm>
            <a:off x="0" y="1513508"/>
            <a:ext cx="11579066" cy="717550"/>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"TOP 3 CUSTOMERS BY TOTAL AND RETURNED SALES IN EACH REGION"</a:t>
            </a: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275447" y="2332312"/>
            <a:ext cx="10012553" cy="6038640"/>
          </a:xfrm>
          <a:custGeom>
            <a:avLst/>
            <a:gdLst/>
            <a:ahLst/>
            <a:cxnLst/>
            <a:rect l="l" t="t" r="r" b="b"/>
            <a:pathLst>
              <a:path w="10012553" h="6038640">
                <a:moveTo>
                  <a:pt x="0" y="0"/>
                </a:moveTo>
                <a:lnTo>
                  <a:pt x="10012553" y="0"/>
                </a:lnTo>
                <a:lnTo>
                  <a:pt x="10012553" y="6038640"/>
                </a:lnTo>
                <a:lnTo>
                  <a:pt x="0" y="6038640"/>
                </a:lnTo>
                <a:lnTo>
                  <a:pt x="0" y="0"/>
                </a:lnTo>
                <a:close/>
              </a:path>
            </a:pathLst>
          </a:custGeom>
          <a:blipFill>
            <a:blip r:embed="rId2"/>
            <a:stretch>
              <a:fillRect l="-7217" r="-30243"/>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7" name="Freeform 7"/>
          <p:cNvSpPr/>
          <p:nvPr/>
        </p:nvSpPr>
        <p:spPr>
          <a:xfrm>
            <a:off x="0" y="2332312"/>
            <a:ext cx="8170114" cy="5622376"/>
          </a:xfrm>
          <a:custGeom>
            <a:avLst/>
            <a:gdLst/>
            <a:ahLst/>
            <a:cxnLst/>
            <a:rect l="l" t="t" r="r" b="b"/>
            <a:pathLst>
              <a:path w="8170114" h="5622376">
                <a:moveTo>
                  <a:pt x="0" y="0"/>
                </a:moveTo>
                <a:lnTo>
                  <a:pt x="8170114" y="0"/>
                </a:lnTo>
                <a:lnTo>
                  <a:pt x="8170114" y="5622376"/>
                </a:lnTo>
                <a:lnTo>
                  <a:pt x="0" y="5622376"/>
                </a:lnTo>
                <a:lnTo>
                  <a:pt x="0" y="0"/>
                </a:lnTo>
                <a:close/>
              </a:path>
            </a:pathLst>
          </a:custGeom>
          <a:blipFill>
            <a:blip r:embed="rId3"/>
            <a:stretch>
              <a:fillRect l="-7242" r="-31081"/>
            </a:stretch>
          </a:blipFill>
        </p:spPr>
      </p:sp>
      <p:sp>
        <p:nvSpPr>
          <p:cNvPr id="8" name="TextBox 8"/>
          <p:cNvSpPr txBox="1"/>
          <p:nvPr/>
        </p:nvSpPr>
        <p:spPr>
          <a:xfrm>
            <a:off x="0" y="1614762"/>
            <a:ext cx="8613696" cy="717550"/>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"TOP 3 CUSTOMERS BY NET PROFIT IN EACH REGION"</a:t>
            </a: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1351" y="-276396"/>
            <a:ext cx="9335351" cy="10839793"/>
            <a:chOff x="0" y="0"/>
            <a:chExt cx="2458693" cy="2854925"/>
          </a:xfrm>
        </p:grpSpPr>
        <p:sp>
          <p:nvSpPr>
            <p:cNvPr id="3" name="Freeform 3"/>
            <p:cNvSpPr/>
            <p:nvPr/>
          </p:nvSpPr>
          <p:spPr>
            <a:xfrm>
              <a:off x="0" y="0"/>
              <a:ext cx="2458693" cy="2854925"/>
            </a:xfrm>
            <a:custGeom>
              <a:avLst/>
              <a:gdLst/>
              <a:ahLst/>
              <a:cxnLst/>
              <a:rect l="l" t="t" r="r" b="b"/>
              <a:pathLst>
                <a:path w="2458693" h="2854925">
                  <a:moveTo>
                    <a:pt x="0" y="0"/>
                  </a:moveTo>
                  <a:lnTo>
                    <a:pt x="2458693" y="0"/>
                  </a:lnTo>
                  <a:lnTo>
                    <a:pt x="2458693" y="2854925"/>
                  </a:lnTo>
                  <a:lnTo>
                    <a:pt x="0" y="2854925"/>
                  </a:lnTo>
                  <a:close/>
                </a:path>
              </a:pathLst>
            </a:custGeom>
            <a:solidFill>
              <a:srgbClr val="FFF6E3"/>
            </a:solidFill>
          </p:spPr>
        </p:sp>
        <p:sp>
          <p:nvSpPr>
            <p:cNvPr id="4" name="TextBox 4"/>
            <p:cNvSpPr txBox="1"/>
            <p:nvPr/>
          </p:nvSpPr>
          <p:spPr>
            <a:xfrm>
              <a:off x="0" y="-38100"/>
              <a:ext cx="2458693" cy="2893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961443" y="1028700"/>
            <a:ext cx="7297857" cy="8229600"/>
            <a:chOff x="0" y="0"/>
            <a:chExt cx="9730476" cy="10972800"/>
          </a:xfrm>
        </p:grpSpPr>
        <p:pic>
          <p:nvPicPr>
            <p:cNvPr id="6" name="Picture 6"/>
            <p:cNvPicPr>
              <a:picLocks noChangeAspect="1"/>
            </p:cNvPicPr>
            <p:nvPr/>
          </p:nvPicPr>
          <p:blipFill>
            <a:blip r:embed="rId2"/>
            <a:srcRect l="31052" r="31052"/>
            <a:stretch>
              <a:fillRect/>
            </a:stretch>
          </p:blipFill>
          <p:spPr>
            <a:xfrm>
              <a:off x="0" y="0"/>
              <a:ext cx="9730476" cy="10972800"/>
            </a:xfrm>
            <a:prstGeom prst="rect">
              <a:avLst/>
            </a:prstGeom>
          </p:spPr>
        </p:pic>
      </p:grpSp>
      <p:sp>
        <p:nvSpPr>
          <p:cNvPr id="7" name="TextBox 7"/>
          <p:cNvSpPr txBox="1"/>
          <p:nvPr/>
        </p:nvSpPr>
        <p:spPr>
          <a:xfrm>
            <a:off x="330014" y="1143000"/>
            <a:ext cx="8292622" cy="857890"/>
          </a:xfrm>
          <a:prstGeom prst="rect">
            <a:avLst/>
          </a:prstGeom>
        </p:spPr>
        <p:txBody>
          <a:bodyPr lIns="0" tIns="0" rIns="0" bIns="0" rtlCol="0" anchor="t">
            <a:spAutoFit/>
          </a:bodyPr>
          <a:lstStyle/>
          <a:p>
            <a:pPr algn="l">
              <a:lnSpc>
                <a:spcPts val="6400"/>
              </a:lnSpc>
            </a:pPr>
            <a:r>
              <a:rPr lang="en-US" sz="6400" b="1">
                <a:solidFill>
                  <a:srgbClr val="000000"/>
                </a:solidFill>
                <a:latin typeface="Montserrat Classic Bold"/>
                <a:ea typeface="Montserrat Classic Bold"/>
                <a:cs typeface="Montserrat Classic Bold"/>
                <a:sym typeface="Montserrat Classic Bold"/>
              </a:rPr>
              <a:t>INTRODUCTION</a:t>
            </a:r>
          </a:p>
        </p:txBody>
      </p:sp>
      <p:sp>
        <p:nvSpPr>
          <p:cNvPr id="8" name="TextBox 8"/>
          <p:cNvSpPr txBox="1"/>
          <p:nvPr/>
        </p:nvSpPr>
        <p:spPr>
          <a:xfrm>
            <a:off x="330014" y="2883607"/>
            <a:ext cx="8483973" cy="5217795"/>
          </a:xfrm>
          <a:prstGeom prst="rect">
            <a:avLst/>
          </a:prstGeom>
        </p:spPr>
        <p:txBody>
          <a:bodyPr lIns="0" tIns="0" rIns="0" bIns="0" rtlCol="0" anchor="t">
            <a:spAutoFit/>
          </a:bodyPr>
          <a:lstStyle/>
          <a:p>
            <a:pPr algn="l">
              <a:lnSpc>
                <a:spcPts val="3779"/>
              </a:lnSpc>
            </a:pPr>
            <a:r>
              <a:rPr lang="en-US" sz="2699">
                <a:solidFill>
                  <a:srgbClr val="000000"/>
                </a:solidFill>
                <a:latin typeface="Montserrat Classic"/>
                <a:ea typeface="Montserrat Classic"/>
                <a:cs typeface="Montserrat Classic"/>
                <a:sym typeface="Montserrat Classic"/>
              </a:rPr>
              <a:t>This presentation explores the Superstore Sales dataset, which provides valuable insights into a company's sales performance. The dataset includes columns such as order information, customer details, product details, and sales. Number of Rows: 8399 rows, indicating a relatively large dataset. By analyzing the data, we aim to uncover key trends, identify areas for improvement, and support data-driven decision-making. </a:t>
            </a:r>
          </a:p>
          <a:p>
            <a:pPr algn="l">
              <a:lnSpc>
                <a:spcPts val="3779"/>
              </a:lnSpc>
            </a:pPr>
            <a:endParaRPr lang="en-US" sz="2699">
              <a:solidFill>
                <a:srgbClr val="000000"/>
              </a:solidFill>
              <a:latin typeface="Montserrat Classic"/>
              <a:ea typeface="Montserrat Classic"/>
              <a:cs typeface="Montserrat Classic"/>
              <a:sym typeface="Montserrat Class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226300" y="1871214"/>
            <a:ext cx="11061700" cy="6980121"/>
          </a:xfrm>
          <a:custGeom>
            <a:avLst/>
            <a:gdLst/>
            <a:ahLst/>
            <a:cxnLst/>
            <a:rect l="l" t="t" r="r" b="b"/>
            <a:pathLst>
              <a:path w="11061700" h="6980121">
                <a:moveTo>
                  <a:pt x="0" y="0"/>
                </a:moveTo>
                <a:lnTo>
                  <a:pt x="11061700" y="0"/>
                </a:lnTo>
                <a:lnTo>
                  <a:pt x="11061700" y="6980122"/>
                </a:lnTo>
                <a:lnTo>
                  <a:pt x="0" y="6980122"/>
                </a:lnTo>
                <a:lnTo>
                  <a:pt x="0" y="0"/>
                </a:lnTo>
                <a:close/>
              </a:path>
            </a:pathLst>
          </a:custGeom>
          <a:blipFill>
            <a:blip r:embed="rId2"/>
            <a:stretch>
              <a:fillRect l="-9416" r="-37331"/>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7" name="Freeform 7"/>
          <p:cNvSpPr/>
          <p:nvPr/>
        </p:nvSpPr>
        <p:spPr>
          <a:xfrm>
            <a:off x="-43989" y="1715394"/>
            <a:ext cx="7054034" cy="7009121"/>
          </a:xfrm>
          <a:custGeom>
            <a:avLst/>
            <a:gdLst/>
            <a:ahLst/>
            <a:cxnLst/>
            <a:rect l="l" t="t" r="r" b="b"/>
            <a:pathLst>
              <a:path w="7054034" h="7009121">
                <a:moveTo>
                  <a:pt x="0" y="0"/>
                </a:moveTo>
                <a:lnTo>
                  <a:pt x="7054034" y="0"/>
                </a:lnTo>
                <a:lnTo>
                  <a:pt x="7054034" y="7009121"/>
                </a:lnTo>
                <a:lnTo>
                  <a:pt x="0" y="7009121"/>
                </a:lnTo>
                <a:lnTo>
                  <a:pt x="0" y="0"/>
                </a:lnTo>
                <a:close/>
              </a:path>
            </a:pathLst>
          </a:custGeom>
          <a:blipFill>
            <a:blip r:embed="rId3"/>
            <a:stretch>
              <a:fillRect l="-7783" r="-26718"/>
            </a:stretch>
          </a:blipFill>
        </p:spPr>
      </p:sp>
      <p:sp>
        <p:nvSpPr>
          <p:cNvPr id="8" name="TextBox 8"/>
          <p:cNvSpPr txBox="1"/>
          <p:nvPr/>
        </p:nvSpPr>
        <p:spPr>
          <a:xfrm>
            <a:off x="219312" y="1361381"/>
            <a:ext cx="8584168" cy="717550"/>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TOP 10 CUSTOMERS: TOTAL AND RETURNED ORDERS</a:t>
            </a: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93806" y="2226362"/>
            <a:ext cx="6488093" cy="6109612"/>
          </a:xfrm>
          <a:custGeom>
            <a:avLst/>
            <a:gdLst/>
            <a:ahLst/>
            <a:cxnLst/>
            <a:rect l="l" t="t" r="r" b="b"/>
            <a:pathLst>
              <a:path w="6488093" h="6109612">
                <a:moveTo>
                  <a:pt x="0" y="0"/>
                </a:moveTo>
                <a:lnTo>
                  <a:pt x="6488093" y="0"/>
                </a:lnTo>
                <a:lnTo>
                  <a:pt x="6488093" y="6109612"/>
                </a:lnTo>
                <a:lnTo>
                  <a:pt x="0" y="6109612"/>
                </a:lnTo>
                <a:lnTo>
                  <a:pt x="0" y="0"/>
                </a:lnTo>
                <a:close/>
              </a:path>
            </a:pathLst>
          </a:custGeom>
          <a:blipFill>
            <a:blip r:embed="rId2"/>
            <a:stretch>
              <a:fillRect r="-12774"/>
            </a:stretch>
          </a:blipFill>
        </p:spPr>
      </p:sp>
      <p:sp>
        <p:nvSpPr>
          <p:cNvPr id="6" name="Freeform 6"/>
          <p:cNvSpPr/>
          <p:nvPr/>
        </p:nvSpPr>
        <p:spPr>
          <a:xfrm>
            <a:off x="6213765" y="2226362"/>
            <a:ext cx="12286848" cy="6343085"/>
          </a:xfrm>
          <a:custGeom>
            <a:avLst/>
            <a:gdLst/>
            <a:ahLst/>
            <a:cxnLst/>
            <a:rect l="l" t="t" r="r" b="b"/>
            <a:pathLst>
              <a:path w="12286848" h="6343085">
                <a:moveTo>
                  <a:pt x="0" y="0"/>
                </a:moveTo>
                <a:lnTo>
                  <a:pt x="12286848" y="0"/>
                </a:lnTo>
                <a:lnTo>
                  <a:pt x="12286848" y="6343085"/>
                </a:lnTo>
                <a:lnTo>
                  <a:pt x="0" y="6343085"/>
                </a:lnTo>
                <a:lnTo>
                  <a:pt x="0" y="0"/>
                </a:lnTo>
                <a:close/>
              </a:path>
            </a:pathLst>
          </a:custGeom>
          <a:blipFill>
            <a:blip r:embed="rId3"/>
            <a:stretch>
              <a:fillRect/>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8" name="TextBox 8"/>
          <p:cNvSpPr txBox="1"/>
          <p:nvPr/>
        </p:nvSpPr>
        <p:spPr>
          <a:xfrm>
            <a:off x="0" y="1508812"/>
            <a:ext cx="7706741" cy="717550"/>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"SALES &amp; PROFITS BY PRODUCT CONTAINER"</a:t>
            </a: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1331563"/>
            <a:ext cx="17822151" cy="8198190"/>
          </a:xfrm>
          <a:custGeom>
            <a:avLst/>
            <a:gdLst/>
            <a:ahLst/>
            <a:cxnLst/>
            <a:rect l="l" t="t" r="r" b="b"/>
            <a:pathLst>
              <a:path w="17822151" h="8198190">
                <a:moveTo>
                  <a:pt x="0" y="0"/>
                </a:moveTo>
                <a:lnTo>
                  <a:pt x="17822151" y="0"/>
                </a:lnTo>
                <a:lnTo>
                  <a:pt x="17822151" y="8198189"/>
                </a:lnTo>
                <a:lnTo>
                  <a:pt x="0" y="8198189"/>
                </a:lnTo>
                <a:lnTo>
                  <a:pt x="0" y="0"/>
                </a:lnTo>
                <a:close/>
              </a:path>
            </a:pathLst>
          </a:custGeom>
          <a:blipFill>
            <a:blip r:embed="rId2"/>
            <a:stretch>
              <a:fillRect/>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7" name="TextBox 7"/>
          <p:cNvSpPr txBox="1"/>
          <p:nvPr/>
        </p:nvSpPr>
        <p:spPr>
          <a:xfrm>
            <a:off x="1028700" y="966438"/>
            <a:ext cx="3757970" cy="365125"/>
          </a:xfrm>
          <a:prstGeom prst="rect">
            <a:avLst/>
          </a:prstGeom>
        </p:spPr>
        <p:txBody>
          <a:bodyPr lIns="0" tIns="0" rIns="0" bIns="0" rtlCol="0" anchor="t">
            <a:spAutoFit/>
          </a:bodyPr>
          <a:lstStyle/>
          <a:p>
            <a:pPr algn="ctr">
              <a:lnSpc>
                <a:spcPts val="2824"/>
              </a:lnSpc>
              <a:spcBef>
                <a:spcPct val="0"/>
              </a:spcBef>
            </a:pPr>
            <a:r>
              <a:rPr lang="en-US" sz="2499" b="1">
                <a:solidFill>
                  <a:srgbClr val="000000"/>
                </a:solidFill>
                <a:latin typeface="Montserrat Classic Bold"/>
                <a:ea typeface="Montserrat Classic Bold"/>
                <a:cs typeface="Montserrat Classic Bold"/>
                <a:sym typeface="Montserrat Classic Bold"/>
              </a:rPr>
              <a:t>JUMBO BOX SUMMARY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10338" y="2457107"/>
            <a:ext cx="9854338" cy="5745747"/>
          </a:xfrm>
          <a:custGeom>
            <a:avLst/>
            <a:gdLst/>
            <a:ahLst/>
            <a:cxnLst/>
            <a:rect l="l" t="t" r="r" b="b"/>
            <a:pathLst>
              <a:path w="9854338" h="5745747">
                <a:moveTo>
                  <a:pt x="0" y="0"/>
                </a:moveTo>
                <a:lnTo>
                  <a:pt x="9854338" y="0"/>
                </a:lnTo>
                <a:lnTo>
                  <a:pt x="9854338" y="5745747"/>
                </a:lnTo>
                <a:lnTo>
                  <a:pt x="0" y="5745747"/>
                </a:lnTo>
                <a:lnTo>
                  <a:pt x="0" y="0"/>
                </a:lnTo>
                <a:close/>
              </a:path>
            </a:pathLst>
          </a:custGeom>
          <a:blipFill>
            <a:blip r:embed="rId2"/>
            <a:stretch>
              <a:fillRect r="-32892"/>
            </a:stretch>
          </a:blipFill>
        </p:spPr>
      </p:sp>
      <p:sp>
        <p:nvSpPr>
          <p:cNvPr id="6" name="Freeform 6"/>
          <p:cNvSpPr/>
          <p:nvPr/>
        </p:nvSpPr>
        <p:spPr>
          <a:xfrm>
            <a:off x="9144000" y="2457107"/>
            <a:ext cx="9306940" cy="5735389"/>
          </a:xfrm>
          <a:custGeom>
            <a:avLst/>
            <a:gdLst/>
            <a:ahLst/>
            <a:cxnLst/>
            <a:rect l="l" t="t" r="r" b="b"/>
            <a:pathLst>
              <a:path w="9306940" h="5735389">
                <a:moveTo>
                  <a:pt x="0" y="0"/>
                </a:moveTo>
                <a:lnTo>
                  <a:pt x="9306940" y="0"/>
                </a:lnTo>
                <a:lnTo>
                  <a:pt x="9306940" y="5735389"/>
                </a:lnTo>
                <a:lnTo>
                  <a:pt x="0" y="5735389"/>
                </a:lnTo>
                <a:lnTo>
                  <a:pt x="0" y="0"/>
                </a:lnTo>
                <a:close/>
              </a:path>
            </a:pathLst>
          </a:custGeom>
          <a:blipFill>
            <a:blip r:embed="rId3"/>
            <a:stretch>
              <a:fillRect l="-6957" r="-14471"/>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ANALYSIS</a:t>
            </a:r>
          </a:p>
        </p:txBody>
      </p:sp>
      <p:sp>
        <p:nvSpPr>
          <p:cNvPr id="8" name="TextBox 8"/>
          <p:cNvSpPr txBox="1"/>
          <p:nvPr/>
        </p:nvSpPr>
        <p:spPr>
          <a:xfrm>
            <a:off x="0" y="1739557"/>
            <a:ext cx="11388210" cy="717550"/>
          </a:xfrm>
          <a:prstGeom prst="rect">
            <a:avLst/>
          </a:prstGeom>
        </p:spPr>
        <p:txBody>
          <a:bodyPr lIns="0" tIns="0" rIns="0" bIns="0" rtlCol="0" anchor="t">
            <a:spAutoFit/>
          </a:bodyPr>
          <a:lstStyle/>
          <a:p>
            <a:pPr algn="ctr">
              <a:lnSpc>
                <a:spcPts val="2824"/>
              </a:lnSpc>
            </a:pPr>
            <a:r>
              <a:rPr lang="en-US" sz="2499" b="1">
                <a:solidFill>
                  <a:srgbClr val="000000"/>
                </a:solidFill>
                <a:latin typeface="Montserrat Classic Bold"/>
                <a:ea typeface="Montserrat Classic Bold"/>
                <a:cs typeface="Montserrat Classic Bold"/>
                <a:sym typeface="Montserrat Classic Bold"/>
              </a:rPr>
              <a:t>TOTAL SALES AND PROFIT BY PRODUCT SUB-CATEGORY (JUMBO BOX)</a:t>
            </a:r>
          </a:p>
          <a:p>
            <a:pPr algn="ctr">
              <a:lnSpc>
                <a:spcPts val="2824"/>
              </a:lnSpc>
              <a:spcBef>
                <a:spcPct val="0"/>
              </a:spcBef>
            </a:pPr>
            <a:endParaRPr lang="en-US" sz="24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63546" y="2069416"/>
            <a:ext cx="16183816" cy="7404674"/>
          </a:xfrm>
          <a:custGeom>
            <a:avLst/>
            <a:gdLst/>
            <a:ahLst/>
            <a:cxnLst/>
            <a:rect l="l" t="t" r="r" b="b"/>
            <a:pathLst>
              <a:path w="16183816" h="7404674">
                <a:moveTo>
                  <a:pt x="0" y="0"/>
                </a:moveTo>
                <a:lnTo>
                  <a:pt x="16183815" y="0"/>
                </a:lnTo>
                <a:lnTo>
                  <a:pt x="16183815" y="7404674"/>
                </a:lnTo>
                <a:lnTo>
                  <a:pt x="0" y="7404674"/>
                </a:lnTo>
                <a:lnTo>
                  <a:pt x="0" y="0"/>
                </a:lnTo>
                <a:close/>
              </a:path>
            </a:pathLst>
          </a:custGeom>
          <a:blipFill>
            <a:blip r:embed="rId2"/>
            <a:stretch>
              <a:fillRect l="-2448" t="-13559" r="-2114"/>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58964" y="2722540"/>
            <a:ext cx="16288397" cy="6949293"/>
          </a:xfrm>
          <a:custGeom>
            <a:avLst/>
            <a:gdLst/>
            <a:ahLst/>
            <a:cxnLst/>
            <a:rect l="l" t="t" r="r" b="b"/>
            <a:pathLst>
              <a:path w="16288397" h="6949293">
                <a:moveTo>
                  <a:pt x="0" y="0"/>
                </a:moveTo>
                <a:lnTo>
                  <a:pt x="16288397" y="0"/>
                </a:lnTo>
                <a:lnTo>
                  <a:pt x="16288397" y="6949293"/>
                </a:lnTo>
                <a:lnTo>
                  <a:pt x="0" y="6949293"/>
                </a:lnTo>
                <a:lnTo>
                  <a:pt x="0" y="0"/>
                </a:lnTo>
                <a:close/>
              </a:path>
            </a:pathLst>
          </a:custGeom>
          <a:blipFill>
            <a:blip r:embed="rId2"/>
            <a:stretch>
              <a:fillRect l="-6606" r="-18875"/>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2947939"/>
            <a:ext cx="8803481" cy="4710445"/>
          </a:xfrm>
          <a:custGeom>
            <a:avLst/>
            <a:gdLst/>
            <a:ahLst/>
            <a:cxnLst/>
            <a:rect l="l" t="t" r="r" b="b"/>
            <a:pathLst>
              <a:path w="8803481" h="4710445">
                <a:moveTo>
                  <a:pt x="0" y="0"/>
                </a:moveTo>
                <a:lnTo>
                  <a:pt x="8803481" y="0"/>
                </a:lnTo>
                <a:lnTo>
                  <a:pt x="8803481" y="4710445"/>
                </a:lnTo>
                <a:lnTo>
                  <a:pt x="0" y="4710445"/>
                </a:lnTo>
                <a:lnTo>
                  <a:pt x="0" y="0"/>
                </a:lnTo>
                <a:close/>
              </a:path>
            </a:pathLst>
          </a:custGeom>
          <a:blipFill>
            <a:blip r:embed="rId2"/>
            <a:stretch>
              <a:fillRect l="-6285" r="-4609"/>
            </a:stretch>
          </a:blipFill>
        </p:spPr>
      </p:sp>
      <p:sp>
        <p:nvSpPr>
          <p:cNvPr id="6" name="Freeform 6"/>
          <p:cNvSpPr/>
          <p:nvPr/>
        </p:nvSpPr>
        <p:spPr>
          <a:xfrm>
            <a:off x="9144000" y="2947939"/>
            <a:ext cx="9144000" cy="4797386"/>
          </a:xfrm>
          <a:custGeom>
            <a:avLst/>
            <a:gdLst/>
            <a:ahLst/>
            <a:cxnLst/>
            <a:rect l="l" t="t" r="r" b="b"/>
            <a:pathLst>
              <a:path w="9144000" h="4797386">
                <a:moveTo>
                  <a:pt x="0" y="0"/>
                </a:moveTo>
                <a:lnTo>
                  <a:pt x="9144000" y="0"/>
                </a:lnTo>
                <a:lnTo>
                  <a:pt x="9144000" y="4797385"/>
                </a:lnTo>
                <a:lnTo>
                  <a:pt x="0" y="4797385"/>
                </a:lnTo>
                <a:lnTo>
                  <a:pt x="0" y="0"/>
                </a:lnTo>
                <a:close/>
              </a:path>
            </a:pathLst>
          </a:custGeom>
          <a:blipFill>
            <a:blip r:embed="rId3"/>
            <a:stretch>
              <a:fillRect l="-5505" r="-5825"/>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52638" y="2333789"/>
            <a:ext cx="9735362" cy="6322911"/>
          </a:xfrm>
          <a:custGeom>
            <a:avLst/>
            <a:gdLst/>
            <a:ahLst/>
            <a:cxnLst/>
            <a:rect l="l" t="t" r="r" b="b"/>
            <a:pathLst>
              <a:path w="9735362" h="6322911">
                <a:moveTo>
                  <a:pt x="0" y="0"/>
                </a:moveTo>
                <a:lnTo>
                  <a:pt x="9735362" y="0"/>
                </a:lnTo>
                <a:lnTo>
                  <a:pt x="9735362" y="6322911"/>
                </a:lnTo>
                <a:lnTo>
                  <a:pt x="0" y="6322911"/>
                </a:lnTo>
                <a:lnTo>
                  <a:pt x="0" y="0"/>
                </a:lnTo>
                <a:close/>
              </a:path>
            </a:pathLst>
          </a:custGeom>
          <a:blipFill>
            <a:blip r:embed="rId2"/>
            <a:stretch>
              <a:fillRect l="-9027" r="-10416"/>
            </a:stretch>
          </a:blipFill>
        </p:spPr>
      </p:sp>
      <p:sp>
        <p:nvSpPr>
          <p:cNvPr id="6" name="Freeform 6"/>
          <p:cNvSpPr/>
          <p:nvPr/>
        </p:nvSpPr>
        <p:spPr>
          <a:xfrm>
            <a:off x="-42426" y="3817570"/>
            <a:ext cx="8595064" cy="3647878"/>
          </a:xfrm>
          <a:custGeom>
            <a:avLst/>
            <a:gdLst/>
            <a:ahLst/>
            <a:cxnLst/>
            <a:rect l="l" t="t" r="r" b="b"/>
            <a:pathLst>
              <a:path w="8595064" h="3647878">
                <a:moveTo>
                  <a:pt x="0" y="0"/>
                </a:moveTo>
                <a:lnTo>
                  <a:pt x="8595064" y="0"/>
                </a:lnTo>
                <a:lnTo>
                  <a:pt x="8595064" y="3647878"/>
                </a:lnTo>
                <a:lnTo>
                  <a:pt x="0" y="3647878"/>
                </a:lnTo>
                <a:lnTo>
                  <a:pt x="0" y="0"/>
                </a:lnTo>
                <a:close/>
              </a:path>
            </a:pathLst>
          </a:custGeom>
          <a:blipFill>
            <a:blip r:embed="rId3"/>
            <a:stretch>
              <a:fillRect l="-5519" r="-6168"/>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2478334"/>
            <a:ext cx="9144000" cy="5531593"/>
          </a:xfrm>
          <a:custGeom>
            <a:avLst/>
            <a:gdLst/>
            <a:ahLst/>
            <a:cxnLst/>
            <a:rect l="l" t="t" r="r" b="b"/>
            <a:pathLst>
              <a:path w="9144000" h="5531593">
                <a:moveTo>
                  <a:pt x="0" y="0"/>
                </a:moveTo>
                <a:lnTo>
                  <a:pt x="9144000" y="0"/>
                </a:lnTo>
                <a:lnTo>
                  <a:pt x="9144000" y="5531593"/>
                </a:lnTo>
                <a:lnTo>
                  <a:pt x="0" y="5531593"/>
                </a:lnTo>
                <a:lnTo>
                  <a:pt x="0" y="0"/>
                </a:lnTo>
                <a:close/>
              </a:path>
            </a:pathLst>
          </a:custGeom>
          <a:blipFill>
            <a:blip r:embed="rId2"/>
            <a:stretch>
              <a:fillRect l="-7224" r="-23574"/>
            </a:stretch>
          </a:blipFill>
        </p:spPr>
      </p:sp>
      <p:sp>
        <p:nvSpPr>
          <p:cNvPr id="6" name="Freeform 6"/>
          <p:cNvSpPr/>
          <p:nvPr/>
        </p:nvSpPr>
        <p:spPr>
          <a:xfrm>
            <a:off x="0" y="2478334"/>
            <a:ext cx="9055378" cy="5678883"/>
          </a:xfrm>
          <a:custGeom>
            <a:avLst/>
            <a:gdLst/>
            <a:ahLst/>
            <a:cxnLst/>
            <a:rect l="l" t="t" r="r" b="b"/>
            <a:pathLst>
              <a:path w="9055378" h="5678883">
                <a:moveTo>
                  <a:pt x="0" y="0"/>
                </a:moveTo>
                <a:lnTo>
                  <a:pt x="9055378" y="0"/>
                </a:lnTo>
                <a:lnTo>
                  <a:pt x="9055378" y="5678883"/>
                </a:lnTo>
                <a:lnTo>
                  <a:pt x="0" y="5678883"/>
                </a:lnTo>
                <a:lnTo>
                  <a:pt x="0" y="0"/>
                </a:lnTo>
                <a:close/>
              </a:path>
            </a:pathLst>
          </a:custGeom>
          <a:blipFill>
            <a:blip r:embed="rId3"/>
            <a:stretch>
              <a:fillRect l="-9196" r="-15605"/>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2276" y="2756109"/>
            <a:ext cx="9963824" cy="4774782"/>
          </a:xfrm>
          <a:custGeom>
            <a:avLst/>
            <a:gdLst/>
            <a:ahLst/>
            <a:cxnLst/>
            <a:rect l="l" t="t" r="r" b="b"/>
            <a:pathLst>
              <a:path w="9963824" h="4774782">
                <a:moveTo>
                  <a:pt x="0" y="0"/>
                </a:moveTo>
                <a:lnTo>
                  <a:pt x="9963824" y="0"/>
                </a:lnTo>
                <a:lnTo>
                  <a:pt x="9963824" y="4774782"/>
                </a:lnTo>
                <a:lnTo>
                  <a:pt x="0" y="4774782"/>
                </a:lnTo>
                <a:lnTo>
                  <a:pt x="0" y="0"/>
                </a:lnTo>
                <a:close/>
              </a:path>
            </a:pathLst>
          </a:custGeom>
          <a:blipFill>
            <a:blip r:embed="rId2"/>
            <a:stretch>
              <a:fillRect l="-7091" r="-6331"/>
            </a:stretch>
          </a:blipFill>
        </p:spPr>
      </p:sp>
      <p:sp>
        <p:nvSpPr>
          <p:cNvPr id="6" name="Freeform 6"/>
          <p:cNvSpPr/>
          <p:nvPr/>
        </p:nvSpPr>
        <p:spPr>
          <a:xfrm>
            <a:off x="10076100" y="2508894"/>
            <a:ext cx="8424513" cy="5269212"/>
          </a:xfrm>
          <a:custGeom>
            <a:avLst/>
            <a:gdLst/>
            <a:ahLst/>
            <a:cxnLst/>
            <a:rect l="l" t="t" r="r" b="b"/>
            <a:pathLst>
              <a:path w="8424513" h="5269212">
                <a:moveTo>
                  <a:pt x="0" y="0"/>
                </a:moveTo>
                <a:lnTo>
                  <a:pt x="8424513" y="0"/>
                </a:lnTo>
                <a:lnTo>
                  <a:pt x="8424513" y="5269212"/>
                </a:lnTo>
                <a:lnTo>
                  <a:pt x="0" y="5269212"/>
                </a:lnTo>
                <a:lnTo>
                  <a:pt x="0" y="0"/>
                </a:lnTo>
                <a:close/>
              </a:path>
            </a:pathLst>
          </a:custGeom>
          <a:blipFill>
            <a:blip r:embed="rId3"/>
            <a:stretch>
              <a:fillRect l="-8686" r="-25460"/>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3874" y="-276396"/>
            <a:ext cx="9377874" cy="10839793"/>
            <a:chOff x="0" y="0"/>
            <a:chExt cx="2469893" cy="2854925"/>
          </a:xfrm>
        </p:grpSpPr>
        <p:sp>
          <p:nvSpPr>
            <p:cNvPr id="3" name="Freeform 3"/>
            <p:cNvSpPr/>
            <p:nvPr/>
          </p:nvSpPr>
          <p:spPr>
            <a:xfrm>
              <a:off x="0" y="0"/>
              <a:ext cx="2469893" cy="2854925"/>
            </a:xfrm>
            <a:custGeom>
              <a:avLst/>
              <a:gdLst/>
              <a:ahLst/>
              <a:cxnLst/>
              <a:rect l="l" t="t" r="r" b="b"/>
              <a:pathLst>
                <a:path w="2469893" h="2854925">
                  <a:moveTo>
                    <a:pt x="0" y="0"/>
                  </a:moveTo>
                  <a:lnTo>
                    <a:pt x="2469893" y="0"/>
                  </a:lnTo>
                  <a:lnTo>
                    <a:pt x="2469893" y="2854925"/>
                  </a:lnTo>
                  <a:lnTo>
                    <a:pt x="0" y="2854925"/>
                  </a:lnTo>
                  <a:close/>
                </a:path>
              </a:pathLst>
            </a:custGeom>
            <a:solidFill>
              <a:srgbClr val="FFF6E3"/>
            </a:solidFill>
          </p:spPr>
        </p:sp>
        <p:sp>
          <p:nvSpPr>
            <p:cNvPr id="4" name="TextBox 4"/>
            <p:cNvSpPr txBox="1"/>
            <p:nvPr/>
          </p:nvSpPr>
          <p:spPr>
            <a:xfrm>
              <a:off x="0" y="-38100"/>
              <a:ext cx="2469893" cy="289302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129986" y="5972227"/>
            <a:ext cx="9475861" cy="4314773"/>
          </a:xfrm>
          <a:custGeom>
            <a:avLst/>
            <a:gdLst/>
            <a:ahLst/>
            <a:cxnLst/>
            <a:rect l="l" t="t" r="r" b="b"/>
            <a:pathLst>
              <a:path w="9475861" h="4314773">
                <a:moveTo>
                  <a:pt x="0" y="0"/>
                </a:moveTo>
                <a:lnTo>
                  <a:pt x="9475861" y="0"/>
                </a:lnTo>
                <a:lnTo>
                  <a:pt x="9475861" y="4314773"/>
                </a:lnTo>
                <a:lnTo>
                  <a:pt x="0" y="4314773"/>
                </a:lnTo>
                <a:lnTo>
                  <a:pt x="0" y="0"/>
                </a:lnTo>
                <a:close/>
              </a:path>
            </a:pathLst>
          </a:custGeom>
          <a:blipFill>
            <a:blip r:embed="rId2"/>
            <a:stretch>
              <a:fillRect b="-15848"/>
            </a:stretch>
          </a:blipFill>
        </p:spPr>
      </p:sp>
      <p:sp>
        <p:nvSpPr>
          <p:cNvPr id="6" name="TextBox 6"/>
          <p:cNvSpPr txBox="1"/>
          <p:nvPr/>
        </p:nvSpPr>
        <p:spPr>
          <a:xfrm>
            <a:off x="462711" y="1860530"/>
            <a:ext cx="16599271" cy="4949882"/>
          </a:xfrm>
          <a:prstGeom prst="rect">
            <a:avLst/>
          </a:prstGeom>
        </p:spPr>
        <p:txBody>
          <a:bodyPr lIns="0" tIns="0" rIns="0" bIns="0" rtlCol="0" anchor="t">
            <a:spAutoFit/>
          </a:bodyPr>
          <a:lstStyle/>
          <a:p>
            <a:pPr algn="l">
              <a:lnSpc>
                <a:spcPts val="4371"/>
              </a:lnSpc>
            </a:pPr>
            <a:r>
              <a:rPr lang="en-US" sz="3122">
                <a:solidFill>
                  <a:srgbClr val="000000"/>
                </a:solidFill>
                <a:latin typeface="Montserrat Classic"/>
                <a:ea typeface="Montserrat Classic"/>
                <a:cs typeface="Montserrat Classic"/>
                <a:sym typeface="Montserrat Classic"/>
              </a:rPr>
              <a:t> key statistics about the dataset:</a:t>
            </a:r>
          </a:p>
          <a:p>
            <a:pPr algn="l">
              <a:lnSpc>
                <a:spcPts val="4371"/>
              </a:lnSpc>
            </a:pPr>
            <a:r>
              <a:rPr lang="en-US" sz="3122">
                <a:solidFill>
                  <a:srgbClr val="000000"/>
                </a:solidFill>
                <a:latin typeface="Montserrat Classic"/>
                <a:ea typeface="Montserrat Classic"/>
                <a:cs typeface="Montserrat Classic"/>
                <a:sym typeface="Montserrat Classic"/>
              </a:rPr>
              <a:t>3 tables orders, users and returns</a:t>
            </a:r>
          </a:p>
          <a:p>
            <a:pPr algn="l">
              <a:lnSpc>
                <a:spcPts val="4371"/>
              </a:lnSpc>
            </a:pPr>
            <a:r>
              <a:rPr lang="en-US" sz="3122">
                <a:solidFill>
                  <a:srgbClr val="000000"/>
                </a:solidFill>
                <a:latin typeface="Montserrat Classic"/>
                <a:ea typeface="Montserrat Classic"/>
                <a:cs typeface="Montserrat Classic"/>
                <a:sym typeface="Montserrat Classic"/>
              </a:rPr>
              <a:t>order table:</a:t>
            </a:r>
          </a:p>
          <a:p>
            <a:pPr marL="674206" lvl="1" indent="-337103" algn="l">
              <a:lnSpc>
                <a:spcPts val="4371"/>
              </a:lnSpc>
              <a:buFont typeface="Arial"/>
              <a:buChar char="•"/>
            </a:pPr>
            <a:r>
              <a:rPr lang="en-US" sz="3122">
                <a:solidFill>
                  <a:srgbClr val="000000"/>
                </a:solidFill>
                <a:latin typeface="Montserrat Classic"/>
                <a:ea typeface="Montserrat Classic"/>
                <a:cs typeface="Montserrat Classic"/>
                <a:sym typeface="Montserrat Classic"/>
              </a:rPr>
              <a:t>Number of Rows: 8399</a:t>
            </a:r>
          </a:p>
          <a:p>
            <a:pPr marL="674206" lvl="1" indent="-337103" algn="l">
              <a:lnSpc>
                <a:spcPts val="4371"/>
              </a:lnSpc>
              <a:buFont typeface="Arial"/>
              <a:buChar char="•"/>
            </a:pPr>
            <a:r>
              <a:rPr lang="en-US" sz="3122">
                <a:solidFill>
                  <a:srgbClr val="000000"/>
                </a:solidFill>
                <a:latin typeface="Montserrat Classic"/>
                <a:ea typeface="Montserrat Classic"/>
                <a:cs typeface="Montserrat Classic"/>
                <a:sym typeface="Montserrat Classic"/>
              </a:rPr>
              <a:t>Number of columns: 23</a:t>
            </a:r>
          </a:p>
          <a:p>
            <a:pPr marL="674206" lvl="1" indent="-337103" algn="l">
              <a:lnSpc>
                <a:spcPts val="4371"/>
              </a:lnSpc>
              <a:buFont typeface="Arial"/>
              <a:buChar char="•"/>
            </a:pPr>
            <a:r>
              <a:rPr lang="en-US" sz="3122">
                <a:solidFill>
                  <a:srgbClr val="000000"/>
                </a:solidFill>
                <a:latin typeface="Montserrat Classic"/>
                <a:ea typeface="Montserrat Classic"/>
                <a:cs typeface="Montserrat Classic"/>
                <a:sym typeface="Montserrat Classic"/>
              </a:rPr>
              <a:t>Data Types: The columns have a mix of data types, including numeric (e.g., Row ID, Sales), categorical (e.g., Ship Mode, Customer Segment, Country, City, State, Product Category, Sub-Category), and datetime (e.g., Order Date).</a:t>
            </a:r>
          </a:p>
          <a:p>
            <a:pPr algn="l">
              <a:lnSpc>
                <a:spcPts val="4371"/>
              </a:lnSpc>
            </a:pPr>
            <a:endParaRPr lang="en-US" sz="3122">
              <a:solidFill>
                <a:srgbClr val="000000"/>
              </a:solidFill>
              <a:latin typeface="Montserrat Classic"/>
              <a:ea typeface="Montserrat Classic"/>
              <a:cs typeface="Montserrat Classic"/>
              <a:sym typeface="Montserrat Classic"/>
            </a:endParaRPr>
          </a:p>
        </p:txBody>
      </p:sp>
      <p:sp>
        <p:nvSpPr>
          <p:cNvPr id="7" name="TextBox 7"/>
          <p:cNvSpPr txBox="1"/>
          <p:nvPr/>
        </p:nvSpPr>
        <p:spPr>
          <a:xfrm>
            <a:off x="5755976" y="114300"/>
            <a:ext cx="6012740" cy="1667515"/>
          </a:xfrm>
          <a:prstGeom prst="rect">
            <a:avLst/>
          </a:prstGeom>
        </p:spPr>
        <p:txBody>
          <a:bodyPr lIns="0" tIns="0" rIns="0" bIns="0" rtlCol="0" anchor="t">
            <a:spAutoFit/>
          </a:bodyPr>
          <a:lstStyle/>
          <a:p>
            <a:pPr algn="ctr">
              <a:lnSpc>
                <a:spcPts val="6400"/>
              </a:lnSpc>
            </a:pPr>
            <a:r>
              <a:rPr lang="en-US" sz="6400" b="1">
                <a:solidFill>
                  <a:srgbClr val="000000"/>
                </a:solidFill>
                <a:latin typeface="Montserrat Classic Bold"/>
                <a:ea typeface="Montserrat Classic Bold"/>
                <a:cs typeface="Montserrat Classic Bold"/>
                <a:sym typeface="Montserrat Classic Bold"/>
              </a:rPr>
              <a:t>DATA SUMMARY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2628973"/>
            <a:ext cx="9030745" cy="5664814"/>
          </a:xfrm>
          <a:custGeom>
            <a:avLst/>
            <a:gdLst/>
            <a:ahLst/>
            <a:cxnLst/>
            <a:rect l="l" t="t" r="r" b="b"/>
            <a:pathLst>
              <a:path w="9030745" h="5664814">
                <a:moveTo>
                  <a:pt x="0" y="0"/>
                </a:moveTo>
                <a:lnTo>
                  <a:pt x="9030745" y="0"/>
                </a:lnTo>
                <a:lnTo>
                  <a:pt x="9030745" y="5664813"/>
                </a:lnTo>
                <a:lnTo>
                  <a:pt x="0" y="5664813"/>
                </a:lnTo>
                <a:lnTo>
                  <a:pt x="0" y="0"/>
                </a:lnTo>
                <a:close/>
              </a:path>
            </a:pathLst>
          </a:custGeom>
          <a:blipFill>
            <a:blip r:embed="rId2"/>
            <a:stretch>
              <a:fillRect l="-8927" r="-28936"/>
            </a:stretch>
          </a:blipFill>
        </p:spPr>
      </p:sp>
      <p:sp>
        <p:nvSpPr>
          <p:cNvPr id="6" name="Freeform 6"/>
          <p:cNvSpPr/>
          <p:nvPr/>
        </p:nvSpPr>
        <p:spPr>
          <a:xfrm>
            <a:off x="9030745" y="2346499"/>
            <a:ext cx="9257255" cy="5947288"/>
          </a:xfrm>
          <a:custGeom>
            <a:avLst/>
            <a:gdLst/>
            <a:ahLst/>
            <a:cxnLst/>
            <a:rect l="l" t="t" r="r" b="b"/>
            <a:pathLst>
              <a:path w="9257255" h="5947288">
                <a:moveTo>
                  <a:pt x="0" y="0"/>
                </a:moveTo>
                <a:lnTo>
                  <a:pt x="9257255" y="0"/>
                </a:lnTo>
                <a:lnTo>
                  <a:pt x="9257255" y="5947287"/>
                </a:lnTo>
                <a:lnTo>
                  <a:pt x="0" y="5947287"/>
                </a:lnTo>
                <a:lnTo>
                  <a:pt x="0" y="0"/>
                </a:lnTo>
                <a:close/>
              </a:path>
            </a:pathLst>
          </a:custGeom>
          <a:blipFill>
            <a:blip r:embed="rId3"/>
            <a:stretch>
              <a:fillRect l="-5997" r="-16082"/>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192529" y="1306281"/>
            <a:ext cx="13515739" cy="8396653"/>
          </a:xfrm>
          <a:custGeom>
            <a:avLst/>
            <a:gdLst/>
            <a:ahLst/>
            <a:cxnLst/>
            <a:rect l="l" t="t" r="r" b="b"/>
            <a:pathLst>
              <a:path w="13515739" h="8396653">
                <a:moveTo>
                  <a:pt x="0" y="0"/>
                </a:moveTo>
                <a:lnTo>
                  <a:pt x="13515740" y="0"/>
                </a:lnTo>
                <a:lnTo>
                  <a:pt x="13515740" y="8396653"/>
                </a:lnTo>
                <a:lnTo>
                  <a:pt x="0" y="8396653"/>
                </a:lnTo>
                <a:lnTo>
                  <a:pt x="0" y="0"/>
                </a:lnTo>
                <a:close/>
              </a:path>
            </a:pathLst>
          </a:custGeom>
          <a:blipFill>
            <a:blip r:embed="rId2"/>
            <a:stretch>
              <a:fillRect/>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2637148"/>
            <a:ext cx="8977265" cy="5554683"/>
          </a:xfrm>
          <a:custGeom>
            <a:avLst/>
            <a:gdLst/>
            <a:ahLst/>
            <a:cxnLst/>
            <a:rect l="l" t="t" r="r" b="b"/>
            <a:pathLst>
              <a:path w="8977265" h="5554683">
                <a:moveTo>
                  <a:pt x="0" y="0"/>
                </a:moveTo>
                <a:lnTo>
                  <a:pt x="8977265" y="0"/>
                </a:lnTo>
                <a:lnTo>
                  <a:pt x="8977265" y="5554683"/>
                </a:lnTo>
                <a:lnTo>
                  <a:pt x="0" y="5554683"/>
                </a:lnTo>
                <a:lnTo>
                  <a:pt x="0" y="0"/>
                </a:lnTo>
                <a:close/>
              </a:path>
            </a:pathLst>
          </a:custGeom>
          <a:blipFill>
            <a:blip r:embed="rId2"/>
            <a:stretch>
              <a:fillRect/>
            </a:stretch>
          </a:blipFill>
        </p:spPr>
      </p:sp>
      <p:sp>
        <p:nvSpPr>
          <p:cNvPr id="6" name="TextBox 6"/>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
        <p:nvSpPr>
          <p:cNvPr id="7" name="Freeform 7"/>
          <p:cNvSpPr/>
          <p:nvPr/>
        </p:nvSpPr>
        <p:spPr>
          <a:xfrm>
            <a:off x="-96784" y="2579078"/>
            <a:ext cx="9215722" cy="5748307"/>
          </a:xfrm>
          <a:custGeom>
            <a:avLst/>
            <a:gdLst/>
            <a:ahLst/>
            <a:cxnLst/>
            <a:rect l="l" t="t" r="r" b="b"/>
            <a:pathLst>
              <a:path w="9215722" h="5748307">
                <a:moveTo>
                  <a:pt x="0" y="0"/>
                </a:moveTo>
                <a:lnTo>
                  <a:pt x="9215722" y="0"/>
                </a:lnTo>
                <a:lnTo>
                  <a:pt x="9215722" y="5748307"/>
                </a:lnTo>
                <a:lnTo>
                  <a:pt x="0" y="5748307"/>
                </a:lnTo>
                <a:lnTo>
                  <a:pt x="0" y="0"/>
                </a:lnTo>
                <a:close/>
              </a:path>
            </a:pathLst>
          </a:custGeom>
          <a:blipFill>
            <a:blip r:embed="rId3"/>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2778758"/>
            <a:ext cx="8718368" cy="5394490"/>
          </a:xfrm>
          <a:custGeom>
            <a:avLst/>
            <a:gdLst/>
            <a:ahLst/>
            <a:cxnLst/>
            <a:rect l="l" t="t" r="r" b="b"/>
            <a:pathLst>
              <a:path w="8718368" h="5394490">
                <a:moveTo>
                  <a:pt x="0" y="0"/>
                </a:moveTo>
                <a:lnTo>
                  <a:pt x="8718368" y="0"/>
                </a:lnTo>
                <a:lnTo>
                  <a:pt x="8718368" y="5394491"/>
                </a:lnTo>
                <a:lnTo>
                  <a:pt x="0" y="5394491"/>
                </a:lnTo>
                <a:lnTo>
                  <a:pt x="0" y="0"/>
                </a:lnTo>
                <a:close/>
              </a:path>
            </a:pathLst>
          </a:custGeom>
          <a:blipFill>
            <a:blip r:embed="rId2"/>
            <a:stretch>
              <a:fillRect/>
            </a:stretch>
          </a:blipFill>
        </p:spPr>
      </p:sp>
      <p:sp>
        <p:nvSpPr>
          <p:cNvPr id="6" name="Freeform 6"/>
          <p:cNvSpPr/>
          <p:nvPr/>
        </p:nvSpPr>
        <p:spPr>
          <a:xfrm>
            <a:off x="8847705" y="2603002"/>
            <a:ext cx="9230527" cy="5746003"/>
          </a:xfrm>
          <a:custGeom>
            <a:avLst/>
            <a:gdLst/>
            <a:ahLst/>
            <a:cxnLst/>
            <a:rect l="l" t="t" r="r" b="b"/>
            <a:pathLst>
              <a:path w="9230527" h="5746003">
                <a:moveTo>
                  <a:pt x="0" y="0"/>
                </a:moveTo>
                <a:lnTo>
                  <a:pt x="9230528" y="0"/>
                </a:lnTo>
                <a:lnTo>
                  <a:pt x="9230528" y="5746003"/>
                </a:lnTo>
                <a:lnTo>
                  <a:pt x="0" y="5746003"/>
                </a:lnTo>
                <a:lnTo>
                  <a:pt x="0" y="0"/>
                </a:lnTo>
                <a:close/>
              </a:path>
            </a:pathLst>
          </a:custGeom>
          <a:blipFill>
            <a:blip r:embed="rId3"/>
            <a:stretch>
              <a:fillRect/>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027693" y="2276263"/>
            <a:ext cx="9260307" cy="5741390"/>
          </a:xfrm>
          <a:custGeom>
            <a:avLst/>
            <a:gdLst/>
            <a:ahLst/>
            <a:cxnLst/>
            <a:rect l="l" t="t" r="r" b="b"/>
            <a:pathLst>
              <a:path w="9260307" h="5741390">
                <a:moveTo>
                  <a:pt x="0" y="0"/>
                </a:moveTo>
                <a:lnTo>
                  <a:pt x="9260307" y="0"/>
                </a:lnTo>
                <a:lnTo>
                  <a:pt x="9260307" y="5741390"/>
                </a:lnTo>
                <a:lnTo>
                  <a:pt x="0" y="5741390"/>
                </a:lnTo>
                <a:lnTo>
                  <a:pt x="0" y="0"/>
                </a:lnTo>
                <a:close/>
              </a:path>
            </a:pathLst>
          </a:custGeom>
          <a:blipFill>
            <a:blip r:embed="rId2"/>
            <a:stretch>
              <a:fillRect/>
            </a:stretch>
          </a:blipFill>
        </p:spPr>
      </p:sp>
      <p:sp>
        <p:nvSpPr>
          <p:cNvPr id="6" name="Freeform 6"/>
          <p:cNvSpPr/>
          <p:nvPr/>
        </p:nvSpPr>
        <p:spPr>
          <a:xfrm>
            <a:off x="0" y="2386630"/>
            <a:ext cx="9027693" cy="5631024"/>
          </a:xfrm>
          <a:custGeom>
            <a:avLst/>
            <a:gdLst/>
            <a:ahLst/>
            <a:cxnLst/>
            <a:rect l="l" t="t" r="r" b="b"/>
            <a:pathLst>
              <a:path w="9027693" h="5631024">
                <a:moveTo>
                  <a:pt x="0" y="0"/>
                </a:moveTo>
                <a:lnTo>
                  <a:pt x="9027693" y="0"/>
                </a:lnTo>
                <a:lnTo>
                  <a:pt x="9027693" y="5631023"/>
                </a:lnTo>
                <a:lnTo>
                  <a:pt x="0" y="5631023"/>
                </a:lnTo>
                <a:lnTo>
                  <a:pt x="0" y="0"/>
                </a:lnTo>
                <a:close/>
              </a:path>
            </a:pathLst>
          </a:custGeom>
          <a:blipFill>
            <a:blip r:embed="rId3"/>
            <a:stretch>
              <a:fillRect/>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4396" y="2542221"/>
            <a:ext cx="9009604" cy="5563431"/>
          </a:xfrm>
          <a:custGeom>
            <a:avLst/>
            <a:gdLst/>
            <a:ahLst/>
            <a:cxnLst/>
            <a:rect l="l" t="t" r="r" b="b"/>
            <a:pathLst>
              <a:path w="9009604" h="5563431">
                <a:moveTo>
                  <a:pt x="0" y="0"/>
                </a:moveTo>
                <a:lnTo>
                  <a:pt x="9009604" y="0"/>
                </a:lnTo>
                <a:lnTo>
                  <a:pt x="9009604" y="5563431"/>
                </a:lnTo>
                <a:lnTo>
                  <a:pt x="0" y="5563431"/>
                </a:lnTo>
                <a:lnTo>
                  <a:pt x="0" y="0"/>
                </a:lnTo>
                <a:close/>
              </a:path>
            </a:pathLst>
          </a:custGeom>
          <a:blipFill>
            <a:blip r:embed="rId2"/>
            <a:stretch>
              <a:fillRect/>
            </a:stretch>
          </a:blipFill>
        </p:spPr>
      </p:sp>
      <p:sp>
        <p:nvSpPr>
          <p:cNvPr id="6" name="Freeform 6"/>
          <p:cNvSpPr/>
          <p:nvPr/>
        </p:nvSpPr>
        <p:spPr>
          <a:xfrm>
            <a:off x="9144000" y="2453242"/>
            <a:ext cx="9260307" cy="5741390"/>
          </a:xfrm>
          <a:custGeom>
            <a:avLst/>
            <a:gdLst/>
            <a:ahLst/>
            <a:cxnLst/>
            <a:rect l="l" t="t" r="r" b="b"/>
            <a:pathLst>
              <a:path w="9260307" h="5741390">
                <a:moveTo>
                  <a:pt x="0" y="0"/>
                </a:moveTo>
                <a:lnTo>
                  <a:pt x="9260307" y="0"/>
                </a:lnTo>
                <a:lnTo>
                  <a:pt x="9260307" y="5741390"/>
                </a:lnTo>
                <a:lnTo>
                  <a:pt x="0" y="5741390"/>
                </a:lnTo>
                <a:lnTo>
                  <a:pt x="0" y="0"/>
                </a:lnTo>
                <a:close/>
              </a:path>
            </a:pathLst>
          </a:custGeom>
          <a:blipFill>
            <a:blip r:embed="rId3"/>
            <a:stretch>
              <a:fillRect/>
            </a:stretch>
          </a:blipFill>
        </p:spPr>
      </p:sp>
      <p:sp>
        <p:nvSpPr>
          <p:cNvPr id="7" name="TextBox 7"/>
          <p:cNvSpPr txBox="1"/>
          <p:nvPr/>
        </p:nvSpPr>
        <p:spPr>
          <a:xfrm>
            <a:off x="5606183"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FORECASTING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467722" y="2428135"/>
            <a:ext cx="2506734" cy="2506734"/>
          </a:xfrm>
          <a:custGeom>
            <a:avLst/>
            <a:gdLst/>
            <a:ahLst/>
            <a:cxnLst/>
            <a:rect l="l" t="t" r="r" b="b"/>
            <a:pathLst>
              <a:path w="2506734" h="2506734">
                <a:moveTo>
                  <a:pt x="0" y="0"/>
                </a:moveTo>
                <a:lnTo>
                  <a:pt x="2506734" y="0"/>
                </a:lnTo>
                <a:lnTo>
                  <a:pt x="2506734" y="2506735"/>
                </a:lnTo>
                <a:lnTo>
                  <a:pt x="0" y="2506735"/>
                </a:lnTo>
                <a:lnTo>
                  <a:pt x="0" y="0"/>
                </a:lnTo>
                <a:close/>
              </a:path>
            </a:pathLst>
          </a:custGeom>
          <a:blipFill>
            <a:blip r:embed="rId2"/>
            <a:stretch>
              <a:fillRect/>
            </a:stretch>
          </a:blipFill>
        </p:spPr>
      </p:sp>
      <p:sp>
        <p:nvSpPr>
          <p:cNvPr id="6" name="TextBox 6"/>
          <p:cNvSpPr txBox="1"/>
          <p:nvPr/>
        </p:nvSpPr>
        <p:spPr>
          <a:xfrm>
            <a:off x="4532262" y="1514877"/>
            <a:ext cx="11441178" cy="913259"/>
          </a:xfrm>
          <a:prstGeom prst="rect">
            <a:avLst/>
          </a:prstGeom>
        </p:spPr>
        <p:txBody>
          <a:bodyPr lIns="0" tIns="0" rIns="0" bIns="0" rtlCol="0" anchor="t">
            <a:spAutoFit/>
          </a:bodyPr>
          <a:lstStyle/>
          <a:p>
            <a:pPr algn="l">
              <a:lnSpc>
                <a:spcPts val="7119"/>
              </a:lnSpc>
            </a:pPr>
            <a:r>
              <a:rPr lang="en-US" sz="6300" b="1" u="sng">
                <a:solidFill>
                  <a:srgbClr val="000000"/>
                </a:solidFill>
                <a:latin typeface="Montserrat Classic Bold"/>
                <a:ea typeface="Montserrat Classic Bold"/>
                <a:cs typeface="Montserrat Classic Bold"/>
                <a:sym typeface="Montserrat Classic Bold"/>
                <a:hlinkClick r:id="rId3" tooltip="https://public.tableau.com/app/profile/mohamed.hamada.abdulaty.ismail/viz/Book1_17291219349070/Sales"/>
              </a:rPr>
              <a:t>DASHBORD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436154" y="1586356"/>
            <a:ext cx="10906814" cy="4428873"/>
          </a:xfrm>
          <a:prstGeom prst="rect">
            <a:avLst/>
          </a:prstGeom>
        </p:spPr>
        <p:txBody>
          <a:bodyPr lIns="0" tIns="0" rIns="0" bIns="0" rtlCol="0" anchor="t">
            <a:spAutoFit/>
          </a:bodyPr>
          <a:lstStyle/>
          <a:p>
            <a:pPr algn="l">
              <a:lnSpc>
                <a:spcPts val="8732"/>
              </a:lnSpc>
            </a:pPr>
            <a:r>
              <a:rPr lang="en-US" sz="7400" spc="-444">
                <a:solidFill>
                  <a:srgbClr val="0B4E7C"/>
                </a:solidFill>
                <a:latin typeface="Libre Baskerville"/>
                <a:ea typeface="Libre Baskerville"/>
                <a:cs typeface="Libre Baskerville"/>
                <a:sym typeface="Libre Baskerville"/>
              </a:rPr>
              <a:t>SUPER STORE SALES RECOMMENDATIONS REPORT</a:t>
            </a:r>
          </a:p>
          <a:p>
            <a:pPr marL="0" lvl="0" indent="0" algn="l">
              <a:lnSpc>
                <a:spcPts val="8732"/>
              </a:lnSpc>
            </a:pPr>
            <a:endParaRPr lang="en-US" sz="7400" spc="-444">
              <a:solidFill>
                <a:srgbClr val="0B4E7C"/>
              </a:solidFill>
              <a:latin typeface="Libre Baskerville"/>
              <a:ea typeface="Libre Baskerville"/>
              <a:cs typeface="Libre Baskerville"/>
              <a:sym typeface="Libre Baskerville"/>
            </a:endParaRPr>
          </a:p>
        </p:txBody>
      </p:sp>
      <p:sp>
        <p:nvSpPr>
          <p:cNvPr id="4" name="Freeform 4"/>
          <p:cNvSpPr/>
          <p:nvPr/>
        </p:nvSpPr>
        <p:spPr>
          <a:xfrm>
            <a:off x="10985909" y="2212116"/>
            <a:ext cx="6273391" cy="5862769"/>
          </a:xfrm>
          <a:custGeom>
            <a:avLst/>
            <a:gdLst/>
            <a:ahLst/>
            <a:cxnLst/>
            <a:rect l="l" t="t" r="r" b="b"/>
            <a:pathLst>
              <a:path w="6273391" h="5862769">
                <a:moveTo>
                  <a:pt x="0" y="0"/>
                </a:moveTo>
                <a:lnTo>
                  <a:pt x="6273391" y="0"/>
                </a:lnTo>
                <a:lnTo>
                  <a:pt x="6273391"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3568898" cy="1035686"/>
          </a:xfrm>
          <a:prstGeom prst="rect">
            <a:avLst/>
          </a:prstGeom>
        </p:spPr>
        <p:txBody>
          <a:bodyPr lIns="0" tIns="0" rIns="0" bIns="0" rtlCol="0" anchor="t">
            <a:spAutoFit/>
          </a:bodyPr>
          <a:lstStyle/>
          <a:p>
            <a:pPr algn="ctr">
              <a:lnSpc>
                <a:spcPts val="8539"/>
              </a:lnSpc>
            </a:pPr>
            <a:r>
              <a:rPr lang="en-US" sz="6099" b="1" dirty="0" err="1">
                <a:solidFill>
                  <a:srgbClr val="0B4E7C"/>
                </a:solidFill>
                <a:latin typeface="Canva Sans Bold"/>
                <a:ea typeface="Canva Sans Bold"/>
                <a:cs typeface="Canva Sans Bold"/>
                <a:sym typeface="Canva Sans Bold"/>
              </a:rPr>
              <a:t>Overviw</a:t>
            </a:r>
            <a:endParaRPr lang="en-US" sz="6099" b="1" dirty="0">
              <a:solidFill>
                <a:srgbClr val="0B4E7C"/>
              </a:solidFill>
              <a:latin typeface="Canva Sans Bold"/>
              <a:ea typeface="Canva Sans Bold"/>
              <a:cs typeface="Canva Sans Bold"/>
              <a:sym typeface="Canva Sans Bold"/>
            </a:endParaRPr>
          </a:p>
        </p:txBody>
      </p:sp>
      <p:sp>
        <p:nvSpPr>
          <p:cNvPr id="3" name="TextBox 3"/>
          <p:cNvSpPr txBox="1"/>
          <p:nvPr/>
        </p:nvSpPr>
        <p:spPr>
          <a:xfrm>
            <a:off x="345576" y="2634524"/>
            <a:ext cx="17730448" cy="7354570"/>
          </a:xfrm>
          <a:prstGeom prst="rect">
            <a:avLst/>
          </a:prstGeom>
        </p:spPr>
        <p:txBody>
          <a:bodyPr lIns="0" tIns="0" rIns="0" bIns="0" rtlCol="0" anchor="t">
            <a:spAutoFit/>
          </a:bodyPr>
          <a:lstStyle/>
          <a:p>
            <a:pPr algn="ctr">
              <a:lnSpc>
                <a:spcPts val="7279"/>
              </a:lnSpc>
            </a:pPr>
            <a:r>
              <a:rPr lang="en-US" sz="5199" b="1">
                <a:solidFill>
                  <a:srgbClr val="4D6A6C"/>
                </a:solidFill>
                <a:latin typeface="Canva Sans Bold"/>
                <a:ea typeface="Canva Sans Bold"/>
                <a:cs typeface="Canva Sans Bold"/>
                <a:sym typeface="Canva Sans Bold"/>
              </a:rPr>
              <a:t>This report provides insights and recommendations based on the analysis of Super Store sales data. The data encompasses various aspects of sales performance, including product categories, regional performance, and customer segments. The goal is to identify key trends and opportunities to enhance profitability and efficiency.</a:t>
            </a:r>
          </a:p>
          <a:p>
            <a:pPr algn="ctr">
              <a:lnSpc>
                <a:spcPts val="7279"/>
              </a:lnSpc>
            </a:pPr>
            <a:endParaRPr lang="en-US" sz="5199" b="1">
              <a:solidFill>
                <a:srgbClr val="4D6A6C"/>
              </a:solidFill>
              <a:latin typeface="Canva Sans Bold"/>
              <a:ea typeface="Canva Sans Bold"/>
              <a:cs typeface="Canva Sans Bold"/>
              <a:sym typeface="Canva Sans Bo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TextBox 2"/>
          <p:cNvSpPr txBox="1"/>
          <p:nvPr/>
        </p:nvSpPr>
        <p:spPr>
          <a:xfrm>
            <a:off x="3283182" y="2615526"/>
            <a:ext cx="11502694"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Product Categories</a:t>
            </a:r>
          </a:p>
        </p:txBody>
      </p:sp>
      <p:sp>
        <p:nvSpPr>
          <p:cNvPr id="3" name="Freeform 3"/>
          <p:cNvSpPr/>
          <p:nvPr/>
        </p:nvSpPr>
        <p:spPr>
          <a:xfrm>
            <a:off x="12610204" y="-57150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266137">
            <a:off x="-1277219"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6702623" y="4699504"/>
            <a:ext cx="4882753" cy="887095"/>
          </a:xfrm>
          <a:prstGeom prst="rect">
            <a:avLst/>
          </a:prstGeom>
        </p:spPr>
        <p:txBody>
          <a:bodyPr lIns="0" tIns="0" rIns="0" bIns="0" rtlCol="0" anchor="t">
            <a:spAutoFit/>
          </a:bodyPr>
          <a:lstStyle/>
          <a:p>
            <a:pPr marL="1122679" lvl="1" indent="-561340" algn="ctr">
              <a:lnSpc>
                <a:spcPts val="7279"/>
              </a:lnSpc>
              <a:buAutoNum type="arabicPeriod"/>
            </a:pPr>
            <a:r>
              <a:rPr lang="en-US" sz="5199" b="1">
                <a:solidFill>
                  <a:srgbClr val="0B4E7C"/>
                </a:solidFill>
                <a:latin typeface="Canva Sans Bold"/>
                <a:ea typeface="Canva Sans Bold"/>
                <a:cs typeface="Canva Sans Bold"/>
                <a:sym typeface="Canva Sans Bold"/>
              </a:rPr>
              <a:t>Technology</a:t>
            </a:r>
          </a:p>
        </p:txBody>
      </p:sp>
      <p:sp>
        <p:nvSpPr>
          <p:cNvPr id="8" name="TextBox 8"/>
          <p:cNvSpPr txBox="1"/>
          <p:nvPr/>
        </p:nvSpPr>
        <p:spPr>
          <a:xfrm>
            <a:off x="3896618" y="6349048"/>
            <a:ext cx="10494764" cy="1784985"/>
          </a:xfrm>
          <a:prstGeom prst="rect">
            <a:avLst/>
          </a:prstGeom>
        </p:spPr>
        <p:txBody>
          <a:bodyPr lIns="0" tIns="0" rIns="0" bIns="0" rtlCol="0" anchor="t">
            <a:spAutoFit/>
          </a:bodyPr>
          <a:lstStyle/>
          <a:p>
            <a:pPr algn="ctr">
              <a:lnSpc>
                <a:spcPts val="7139"/>
              </a:lnSpc>
            </a:pPr>
            <a:r>
              <a:rPr lang="en-US" sz="5100" b="1">
                <a:solidFill>
                  <a:srgbClr val="0B4E7C"/>
                </a:solidFill>
                <a:latin typeface="Canva Sans Bold"/>
                <a:ea typeface="Canva Sans Bold"/>
                <a:cs typeface="Canva Sans Bold"/>
                <a:sym typeface="Canva Sans Bold"/>
              </a:rPr>
              <a:t>2. Office Communication Devices</a:t>
            </a:r>
          </a:p>
          <a:p>
            <a:pPr algn="ctr">
              <a:lnSpc>
                <a:spcPts val="7139"/>
              </a:lnSpc>
            </a:pPr>
            <a:endParaRPr lang="en-US" sz="5100" b="1">
              <a:solidFill>
                <a:srgbClr val="0B4E7C"/>
              </a:solidFill>
              <a:latin typeface="Canva Sans Bold"/>
              <a:ea typeface="Canva Sans Bold"/>
              <a:cs typeface="Canva Sans Bold"/>
              <a:sym typeface="Canva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25146" y="4705719"/>
            <a:ext cx="17447498" cy="2922456"/>
          </a:xfrm>
          <a:custGeom>
            <a:avLst/>
            <a:gdLst/>
            <a:ahLst/>
            <a:cxnLst/>
            <a:rect l="l" t="t" r="r" b="b"/>
            <a:pathLst>
              <a:path w="17447498" h="2922456">
                <a:moveTo>
                  <a:pt x="0" y="0"/>
                </a:moveTo>
                <a:lnTo>
                  <a:pt x="17447498" y="0"/>
                </a:lnTo>
                <a:lnTo>
                  <a:pt x="17447498" y="2922456"/>
                </a:lnTo>
                <a:lnTo>
                  <a:pt x="0" y="2922456"/>
                </a:lnTo>
                <a:lnTo>
                  <a:pt x="0" y="0"/>
                </a:lnTo>
                <a:close/>
              </a:path>
            </a:pathLst>
          </a:custGeom>
          <a:blipFill>
            <a:blip r:embed="rId2"/>
            <a:stretch>
              <a:fillRect/>
            </a:stretch>
          </a:blipFill>
        </p:spPr>
      </p:sp>
      <p:sp>
        <p:nvSpPr>
          <p:cNvPr id="6" name="TextBox 6"/>
          <p:cNvSpPr txBox="1"/>
          <p:nvPr/>
        </p:nvSpPr>
        <p:spPr>
          <a:xfrm>
            <a:off x="2540379"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DATA VALIDATION &amp; CLEANING</a:t>
            </a:r>
          </a:p>
        </p:txBody>
      </p:sp>
      <p:sp>
        <p:nvSpPr>
          <p:cNvPr id="7" name="TextBox 7"/>
          <p:cNvSpPr txBox="1"/>
          <p:nvPr/>
        </p:nvSpPr>
        <p:spPr>
          <a:xfrm>
            <a:off x="746089" y="1320165"/>
            <a:ext cx="16230600" cy="2836545"/>
          </a:xfrm>
          <a:prstGeom prst="rect">
            <a:avLst/>
          </a:prstGeom>
        </p:spPr>
        <p:txBody>
          <a:bodyPr lIns="0" tIns="0" rIns="0" bIns="0" rtlCol="0" anchor="t">
            <a:spAutoFit/>
          </a:bodyPr>
          <a:lstStyle/>
          <a:p>
            <a:pPr algn="l">
              <a:lnSpc>
                <a:spcPts val="3779"/>
              </a:lnSpc>
            </a:pPr>
            <a:r>
              <a:rPr lang="en-US" sz="2700">
                <a:solidFill>
                  <a:srgbClr val="000000"/>
                </a:solidFill>
                <a:latin typeface="Montserrat Classic"/>
                <a:ea typeface="Montserrat Classic"/>
                <a:cs typeface="Montserrat Classic"/>
                <a:sym typeface="Montserrat Classic"/>
              </a:rPr>
              <a:t>The Impact of Data Quality on Analysis can be summarized in that quote</a:t>
            </a:r>
          </a:p>
          <a:p>
            <a:pPr algn="l">
              <a:lnSpc>
                <a:spcPts val="3779"/>
              </a:lnSpc>
            </a:pPr>
            <a:r>
              <a:rPr lang="en-US" sz="2700">
                <a:solidFill>
                  <a:srgbClr val="000000"/>
                </a:solidFill>
                <a:latin typeface="Montserrat Classic"/>
                <a:ea typeface="Montserrat Classic"/>
                <a:cs typeface="Montserrat Classic"/>
                <a:sym typeface="Montserrat Classic"/>
              </a:rPr>
              <a:t>"If you input incorrect or incomplete data, you'll get incorrect or incomplete results."</a:t>
            </a:r>
          </a:p>
          <a:p>
            <a:pPr algn="l">
              <a:lnSpc>
                <a:spcPts val="3779"/>
              </a:lnSpc>
            </a:pPr>
            <a:endParaRPr lang="en-US" sz="2700">
              <a:solidFill>
                <a:srgbClr val="000000"/>
              </a:solidFill>
              <a:latin typeface="Montserrat Classic"/>
              <a:ea typeface="Montserrat Classic"/>
              <a:cs typeface="Montserrat Classic"/>
              <a:sym typeface="Montserrat Classic"/>
            </a:endParaRPr>
          </a:p>
          <a:p>
            <a:pPr algn="l">
              <a:lnSpc>
                <a:spcPts val="3779"/>
              </a:lnSpc>
            </a:pPr>
            <a:r>
              <a:rPr lang="en-US" sz="2700">
                <a:solidFill>
                  <a:srgbClr val="000000"/>
                </a:solidFill>
                <a:latin typeface="Montserrat Classic"/>
                <a:ea typeface="Montserrat Classic"/>
                <a:cs typeface="Montserrat Classic"/>
                <a:sym typeface="Montserrat Classic"/>
              </a:rPr>
              <a:t>so, we make Data Validation &amp; Cleaning into several Steps:</a:t>
            </a:r>
          </a:p>
          <a:p>
            <a:pPr algn="l">
              <a:lnSpc>
                <a:spcPts val="3779"/>
              </a:lnSpc>
            </a:pPr>
            <a:endParaRPr lang="en-US" sz="2700">
              <a:solidFill>
                <a:srgbClr val="000000"/>
              </a:solidFill>
              <a:latin typeface="Montserrat Classic"/>
              <a:ea typeface="Montserrat Classic"/>
              <a:cs typeface="Montserrat Classic"/>
              <a:sym typeface="Montserrat Classic"/>
            </a:endParaRPr>
          </a:p>
          <a:p>
            <a:pPr algn="l">
              <a:lnSpc>
                <a:spcPts val="3779"/>
              </a:lnSpc>
              <a:spcBef>
                <a:spcPct val="0"/>
              </a:spcBef>
            </a:pPr>
            <a:r>
              <a:rPr lang="en-US" sz="2700">
                <a:solidFill>
                  <a:srgbClr val="000000"/>
                </a:solidFill>
                <a:latin typeface="Montserrat Classic"/>
                <a:ea typeface="Montserrat Classic"/>
                <a:cs typeface="Montserrat Classic"/>
                <a:sym typeface="Montserrat Classic"/>
              </a:rPr>
              <a:t>1- Missing Values: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TextBox 2"/>
          <p:cNvSpPr txBox="1"/>
          <p:nvPr/>
        </p:nvSpPr>
        <p:spPr>
          <a:xfrm>
            <a:off x="2442763" y="2447925"/>
            <a:ext cx="13402474" cy="2360491"/>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Performance Analysis</a:t>
            </a:r>
          </a:p>
          <a:p>
            <a:pPr algn="ctr">
              <a:lnSpc>
                <a:spcPts val="9060"/>
              </a:lnSpc>
            </a:pPr>
            <a:endParaRPr lang="en-US" sz="9060">
              <a:solidFill>
                <a:srgbClr val="000000"/>
              </a:solidFill>
              <a:latin typeface="Yeseva One"/>
              <a:ea typeface="Yeseva One"/>
              <a:cs typeface="Yeseva One"/>
              <a:sym typeface="Yeseva One"/>
            </a:endParaRPr>
          </a:p>
        </p:txBody>
      </p:sp>
      <p:sp>
        <p:nvSpPr>
          <p:cNvPr id="3" name="Freeform 3"/>
          <p:cNvSpPr/>
          <p:nvPr/>
        </p:nvSpPr>
        <p:spPr>
          <a:xfrm>
            <a:off x="12610204" y="-57150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266137">
            <a:off x="-1277219"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787054" y="5491349"/>
            <a:ext cx="14713893" cy="887095"/>
          </a:xfrm>
          <a:prstGeom prst="rect">
            <a:avLst/>
          </a:prstGeom>
        </p:spPr>
        <p:txBody>
          <a:bodyPr lIns="0" tIns="0" rIns="0" bIns="0" rtlCol="0" anchor="t">
            <a:spAutoFit/>
          </a:bodyPr>
          <a:lstStyle/>
          <a:p>
            <a:pPr algn="ctr">
              <a:lnSpc>
                <a:spcPts val="7279"/>
              </a:lnSpc>
            </a:pPr>
            <a:r>
              <a:rPr lang="en-US" sz="5199" b="1">
                <a:solidFill>
                  <a:srgbClr val="0B4E7C"/>
                </a:solidFill>
                <a:latin typeface="Canva Sans Bold"/>
                <a:ea typeface="Canva Sans Bold"/>
                <a:cs typeface="Canva Sans Bold"/>
                <a:sym typeface="Canva Sans Bold"/>
              </a:rPr>
              <a:t>Analyze Performance by Region and Category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TextBox 2"/>
          <p:cNvSpPr txBox="1"/>
          <p:nvPr/>
        </p:nvSpPr>
        <p:spPr>
          <a:xfrm>
            <a:off x="2155941" y="2047728"/>
            <a:ext cx="13976118" cy="2360491"/>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Marketing Strategies</a:t>
            </a:r>
          </a:p>
          <a:p>
            <a:pPr algn="ctr">
              <a:lnSpc>
                <a:spcPts val="9060"/>
              </a:lnSpc>
            </a:pPr>
            <a:endParaRPr lang="en-US" sz="9060">
              <a:solidFill>
                <a:srgbClr val="000000"/>
              </a:solidFill>
              <a:latin typeface="Yeseva One"/>
              <a:ea typeface="Yeseva One"/>
              <a:cs typeface="Yeseva One"/>
              <a:sym typeface="Yeseva One"/>
            </a:endParaRPr>
          </a:p>
        </p:txBody>
      </p:sp>
      <p:sp>
        <p:nvSpPr>
          <p:cNvPr id="3" name="Freeform 3"/>
          <p:cNvSpPr/>
          <p:nvPr/>
        </p:nvSpPr>
        <p:spPr>
          <a:xfrm>
            <a:off x="12610204" y="-57150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266137">
            <a:off x="-1277219"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816001" y="4699504"/>
            <a:ext cx="14655998" cy="887095"/>
          </a:xfrm>
          <a:prstGeom prst="rect">
            <a:avLst/>
          </a:prstGeom>
        </p:spPr>
        <p:txBody>
          <a:bodyPr lIns="0" tIns="0" rIns="0" bIns="0" rtlCol="0" anchor="t">
            <a:spAutoFit/>
          </a:bodyPr>
          <a:lstStyle/>
          <a:p>
            <a:pPr marL="1122679" lvl="1" indent="-561340" algn="ctr">
              <a:lnSpc>
                <a:spcPts val="7279"/>
              </a:lnSpc>
              <a:buAutoNum type="arabicPeriod"/>
            </a:pPr>
            <a:r>
              <a:rPr lang="en-US" sz="5199" b="1">
                <a:solidFill>
                  <a:srgbClr val="0B4E7C"/>
                </a:solidFill>
                <a:latin typeface="Canva Sans Bold"/>
                <a:ea typeface="Canva Sans Bold"/>
                <a:cs typeface="Canva Sans Bold"/>
                <a:sym typeface="Canva Sans Bold"/>
              </a:rPr>
              <a:t>Develop Customized Marketing Strategies</a:t>
            </a:r>
          </a:p>
        </p:txBody>
      </p:sp>
      <p:sp>
        <p:nvSpPr>
          <p:cNvPr id="8" name="TextBox 8"/>
          <p:cNvSpPr txBox="1"/>
          <p:nvPr/>
        </p:nvSpPr>
        <p:spPr>
          <a:xfrm>
            <a:off x="5705103" y="6349048"/>
            <a:ext cx="6877794" cy="880110"/>
          </a:xfrm>
          <a:prstGeom prst="rect">
            <a:avLst/>
          </a:prstGeom>
        </p:spPr>
        <p:txBody>
          <a:bodyPr lIns="0" tIns="0" rIns="0" bIns="0" rtlCol="0" anchor="t">
            <a:spAutoFit/>
          </a:bodyPr>
          <a:lstStyle/>
          <a:p>
            <a:pPr algn="ctr">
              <a:lnSpc>
                <a:spcPts val="7139"/>
              </a:lnSpc>
            </a:pPr>
            <a:r>
              <a:rPr lang="en-US" sz="5100" b="1">
                <a:solidFill>
                  <a:srgbClr val="0B4E7C"/>
                </a:solidFill>
                <a:latin typeface="Canva Sans Bold"/>
                <a:ea typeface="Canva Sans Bold"/>
                <a:cs typeface="Canva Sans Bold"/>
                <a:sym typeface="Canva Sans Bold"/>
              </a:rPr>
              <a:t>2. Targeted Marketing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TextBox 2"/>
          <p:cNvSpPr txBox="1"/>
          <p:nvPr/>
        </p:nvSpPr>
        <p:spPr>
          <a:xfrm>
            <a:off x="2155941" y="2380845"/>
            <a:ext cx="13976118" cy="2360491"/>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Product Development</a:t>
            </a:r>
          </a:p>
          <a:p>
            <a:pPr algn="ctr">
              <a:lnSpc>
                <a:spcPts val="9060"/>
              </a:lnSpc>
            </a:pPr>
            <a:endParaRPr lang="en-US" sz="9060">
              <a:solidFill>
                <a:srgbClr val="000000"/>
              </a:solidFill>
              <a:latin typeface="Yeseva One"/>
              <a:ea typeface="Yeseva One"/>
              <a:cs typeface="Yeseva One"/>
              <a:sym typeface="Yeseva One"/>
            </a:endParaRPr>
          </a:p>
        </p:txBody>
      </p:sp>
      <p:sp>
        <p:nvSpPr>
          <p:cNvPr id="3" name="Freeform 3"/>
          <p:cNvSpPr/>
          <p:nvPr/>
        </p:nvSpPr>
        <p:spPr>
          <a:xfrm>
            <a:off x="12610204" y="-57150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266137">
            <a:off x="-1277219"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5458867" y="5048250"/>
            <a:ext cx="7370266" cy="887095"/>
          </a:xfrm>
          <a:prstGeom prst="rect">
            <a:avLst/>
          </a:prstGeom>
        </p:spPr>
        <p:txBody>
          <a:bodyPr lIns="0" tIns="0" rIns="0" bIns="0" rtlCol="0" anchor="t">
            <a:spAutoFit/>
          </a:bodyPr>
          <a:lstStyle/>
          <a:p>
            <a:pPr algn="ctr">
              <a:lnSpc>
                <a:spcPts val="7279"/>
              </a:lnSpc>
            </a:pPr>
            <a:r>
              <a:rPr lang="en-US" sz="5199" b="1">
                <a:solidFill>
                  <a:srgbClr val="0B4E7C"/>
                </a:solidFill>
                <a:latin typeface="Canva Sans Bold"/>
                <a:ea typeface="Canva Sans Bold"/>
                <a:cs typeface="Canva Sans Bold"/>
                <a:sym typeface="Canva Sans Bold"/>
              </a:rPr>
              <a:t>Develop New Products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TextBox 2"/>
          <p:cNvSpPr txBox="1"/>
          <p:nvPr/>
        </p:nvSpPr>
        <p:spPr>
          <a:xfrm>
            <a:off x="2884295" y="1422400"/>
            <a:ext cx="13976118"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Recommendations</a:t>
            </a:r>
          </a:p>
        </p:txBody>
      </p:sp>
      <p:sp>
        <p:nvSpPr>
          <p:cNvPr id="3" name="Freeform 3"/>
          <p:cNvSpPr/>
          <p:nvPr/>
        </p:nvSpPr>
        <p:spPr>
          <a:xfrm>
            <a:off x="12610204" y="-57150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266137">
            <a:off x="-1277219"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5149974" y="3067538"/>
            <a:ext cx="7988052"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Improve Product Quality</a:t>
            </a:r>
          </a:p>
        </p:txBody>
      </p:sp>
      <p:sp>
        <p:nvSpPr>
          <p:cNvPr id="8" name="TextBox 8"/>
          <p:cNvSpPr txBox="1"/>
          <p:nvPr/>
        </p:nvSpPr>
        <p:spPr>
          <a:xfrm>
            <a:off x="5276290" y="4270879"/>
            <a:ext cx="7988052"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Expand Product Range</a:t>
            </a:r>
          </a:p>
        </p:txBody>
      </p:sp>
      <p:sp>
        <p:nvSpPr>
          <p:cNvPr id="9" name="TextBox 9"/>
          <p:cNvSpPr txBox="1"/>
          <p:nvPr/>
        </p:nvSpPr>
        <p:spPr>
          <a:xfrm>
            <a:off x="4548776" y="5472299"/>
            <a:ext cx="10025445"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Optimize Regional Strategies</a:t>
            </a:r>
          </a:p>
        </p:txBody>
      </p:sp>
      <p:sp>
        <p:nvSpPr>
          <p:cNvPr id="10" name="TextBox 10"/>
          <p:cNvSpPr txBox="1"/>
          <p:nvPr/>
        </p:nvSpPr>
        <p:spPr>
          <a:xfrm>
            <a:off x="4968750" y="6673719"/>
            <a:ext cx="8570416"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Enhance Marketing Efforts</a:t>
            </a:r>
          </a:p>
        </p:txBody>
      </p:sp>
      <p:sp>
        <p:nvSpPr>
          <p:cNvPr id="11" name="TextBox 11"/>
          <p:cNvSpPr txBox="1"/>
          <p:nvPr/>
        </p:nvSpPr>
        <p:spPr>
          <a:xfrm>
            <a:off x="4286322" y="7865986"/>
            <a:ext cx="10647155"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Increase Operational Efficiency</a:t>
            </a:r>
          </a:p>
        </p:txBody>
      </p:sp>
      <p:sp>
        <p:nvSpPr>
          <p:cNvPr id="12" name="TextBox 12"/>
          <p:cNvSpPr txBox="1"/>
          <p:nvPr/>
        </p:nvSpPr>
        <p:spPr>
          <a:xfrm>
            <a:off x="4548776" y="9058253"/>
            <a:ext cx="10122247"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Focus on High-Margin Products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TextBox 2"/>
          <p:cNvSpPr txBox="1"/>
          <p:nvPr/>
        </p:nvSpPr>
        <p:spPr>
          <a:xfrm>
            <a:off x="4895648" y="3375451"/>
            <a:ext cx="8496705"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a:ea typeface="Yeseva One"/>
                <a:cs typeface="Yeseva One"/>
                <a:sym typeface="Yeseva One"/>
              </a:rPr>
              <a:t>Conclusion</a:t>
            </a:r>
          </a:p>
        </p:txBody>
      </p:sp>
      <p:sp>
        <p:nvSpPr>
          <p:cNvPr id="3" name="Freeform 3"/>
          <p:cNvSpPr/>
          <p:nvPr/>
        </p:nvSpPr>
        <p:spPr>
          <a:xfrm>
            <a:off x="12610204" y="-57150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266137">
            <a:off x="-1277219"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755510">
            <a:off x="14637629" y="5499669"/>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631884" y="4742307"/>
            <a:ext cx="13024231" cy="4515993"/>
          </a:xfrm>
          <a:prstGeom prst="rect">
            <a:avLst/>
          </a:prstGeom>
        </p:spPr>
        <p:txBody>
          <a:bodyPr lIns="0" tIns="0" rIns="0" bIns="0" rtlCol="0" anchor="t">
            <a:spAutoFit/>
          </a:bodyPr>
          <a:lstStyle/>
          <a:p>
            <a:pPr algn="ctr">
              <a:lnSpc>
                <a:spcPts val="5105"/>
              </a:lnSpc>
            </a:pPr>
            <a:r>
              <a:rPr lang="en-US" sz="3699">
                <a:solidFill>
                  <a:srgbClr val="000000"/>
                </a:solidFill>
                <a:latin typeface="Montserrat Classic"/>
                <a:ea typeface="Montserrat Classic"/>
                <a:cs typeface="Montserrat Classic"/>
                <a:sym typeface="Montserrat Classic"/>
              </a:rPr>
              <a:t>The analysis highlights significant opportunities to enhance Super Store's sales performance and profitability. By focusing on high-performing categories, optimizing regional strategies, and enhancing product offerings, Super Store can achieve sustained growth and improved customer satisfaction.</a:t>
            </a:r>
          </a:p>
          <a:p>
            <a:pPr algn="ctr">
              <a:lnSpc>
                <a:spcPts val="5105"/>
              </a:lnSpc>
            </a:pPr>
            <a:endParaRPr lang="en-US" sz="3699">
              <a:solidFill>
                <a:srgbClr val="000000"/>
              </a:solidFill>
              <a:latin typeface="Montserrat Classic"/>
              <a:ea typeface="Montserrat Classic"/>
              <a:cs typeface="Montserrat Classic"/>
              <a:sym typeface="Montserrat Class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7764" y="-110329"/>
            <a:ext cx="9511764" cy="10507658"/>
            <a:chOff x="0" y="0"/>
            <a:chExt cx="2505156" cy="2767449"/>
          </a:xfrm>
        </p:grpSpPr>
        <p:sp>
          <p:nvSpPr>
            <p:cNvPr id="3" name="Freeform 3"/>
            <p:cNvSpPr/>
            <p:nvPr/>
          </p:nvSpPr>
          <p:spPr>
            <a:xfrm>
              <a:off x="0" y="0"/>
              <a:ext cx="2505156" cy="2767449"/>
            </a:xfrm>
            <a:custGeom>
              <a:avLst/>
              <a:gdLst/>
              <a:ahLst/>
              <a:cxnLst/>
              <a:rect l="l" t="t" r="r" b="b"/>
              <a:pathLst>
                <a:path w="2505156" h="2767449">
                  <a:moveTo>
                    <a:pt x="0" y="0"/>
                  </a:moveTo>
                  <a:lnTo>
                    <a:pt x="2505156" y="0"/>
                  </a:lnTo>
                  <a:lnTo>
                    <a:pt x="2505156" y="2767449"/>
                  </a:lnTo>
                  <a:lnTo>
                    <a:pt x="0" y="2767449"/>
                  </a:lnTo>
                  <a:close/>
                </a:path>
              </a:pathLst>
            </a:custGeom>
            <a:solidFill>
              <a:srgbClr val="FFF6E3"/>
            </a:solidFill>
          </p:spPr>
        </p:sp>
        <p:sp>
          <p:nvSpPr>
            <p:cNvPr id="4" name="TextBox 4"/>
            <p:cNvSpPr txBox="1"/>
            <p:nvPr/>
          </p:nvSpPr>
          <p:spPr>
            <a:xfrm>
              <a:off x="0" y="-38100"/>
              <a:ext cx="2505156" cy="28055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77504">
            <a:off x="5992777" y="2992050"/>
            <a:ext cx="6302446" cy="3485125"/>
            <a:chOff x="0" y="0"/>
            <a:chExt cx="1393038" cy="770322"/>
          </a:xfrm>
        </p:grpSpPr>
        <p:sp>
          <p:nvSpPr>
            <p:cNvPr id="6" name="Freeform 6"/>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7" name="TextBox 7"/>
            <p:cNvSpPr txBox="1"/>
            <p:nvPr/>
          </p:nvSpPr>
          <p:spPr>
            <a:xfrm>
              <a:off x="0" y="-38100"/>
              <a:ext cx="1393038" cy="80842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34315">
            <a:off x="5928188" y="2910512"/>
            <a:ext cx="6302446" cy="3485125"/>
            <a:chOff x="0" y="0"/>
            <a:chExt cx="1393038" cy="770322"/>
          </a:xfrm>
        </p:grpSpPr>
        <p:sp>
          <p:nvSpPr>
            <p:cNvPr id="9" name="Freeform 9"/>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10" name="TextBox 10"/>
            <p:cNvSpPr txBox="1"/>
            <p:nvPr/>
          </p:nvSpPr>
          <p:spPr>
            <a:xfrm>
              <a:off x="0" y="-38100"/>
              <a:ext cx="1393038" cy="80842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62527" y="2730808"/>
            <a:ext cx="6302446" cy="3485125"/>
            <a:chOff x="0" y="0"/>
            <a:chExt cx="1393038" cy="770322"/>
          </a:xfrm>
        </p:grpSpPr>
        <p:sp>
          <p:nvSpPr>
            <p:cNvPr id="12" name="Freeform 12"/>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13" name="TextBox 13"/>
            <p:cNvSpPr txBox="1"/>
            <p:nvPr/>
          </p:nvSpPr>
          <p:spPr>
            <a:xfrm>
              <a:off x="0" y="-38100"/>
              <a:ext cx="1393038" cy="808422"/>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rot="-661089">
            <a:off x="6096533" y="3703469"/>
            <a:ext cx="7947263" cy="2813050"/>
          </a:xfrm>
          <a:prstGeom prst="rect">
            <a:avLst/>
          </a:prstGeom>
        </p:spPr>
        <p:txBody>
          <a:bodyPr lIns="0" tIns="0" rIns="0" bIns="0" rtlCol="0" anchor="t">
            <a:spAutoFit/>
          </a:bodyPr>
          <a:lstStyle/>
          <a:p>
            <a:pPr algn="l">
              <a:lnSpc>
                <a:spcPts val="10999"/>
              </a:lnSpc>
            </a:pPr>
            <a:r>
              <a:rPr lang="en-US" sz="9999" b="1">
                <a:solidFill>
                  <a:srgbClr val="000000"/>
                </a:solidFill>
                <a:latin typeface="Montserrat Classic Bold"/>
                <a:ea typeface="Montserrat Classic Bold"/>
                <a:cs typeface="Montserrat Classic Bold"/>
                <a:sym typeface="Montserrat Classic Bold"/>
              </a:rPr>
              <a:t>THANKS</a:t>
            </a:r>
          </a:p>
          <a:p>
            <a:pPr algn="l">
              <a:lnSpc>
                <a:spcPts val="10999"/>
              </a:lnSpc>
            </a:pPr>
            <a:endParaRPr lang="en-US" sz="9999" b="1">
              <a:solidFill>
                <a:srgbClr val="000000"/>
              </a:solidFill>
              <a:latin typeface="Montserrat Classic Bold"/>
              <a:ea typeface="Montserrat Classic Bold"/>
              <a:cs typeface="Montserrat Classic Bold"/>
              <a:sym typeface="Montserrat Classic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04972" y="1334280"/>
            <a:ext cx="4495526" cy="7924020"/>
          </a:xfrm>
          <a:custGeom>
            <a:avLst/>
            <a:gdLst/>
            <a:ahLst/>
            <a:cxnLst/>
            <a:rect l="l" t="t" r="r" b="b"/>
            <a:pathLst>
              <a:path w="4495526" h="7924020">
                <a:moveTo>
                  <a:pt x="0" y="0"/>
                </a:moveTo>
                <a:lnTo>
                  <a:pt x="4495526" y="0"/>
                </a:lnTo>
                <a:lnTo>
                  <a:pt x="4495526" y="7924020"/>
                </a:lnTo>
                <a:lnTo>
                  <a:pt x="0" y="7924020"/>
                </a:lnTo>
                <a:lnTo>
                  <a:pt x="0" y="0"/>
                </a:lnTo>
                <a:close/>
              </a:path>
            </a:pathLst>
          </a:custGeom>
          <a:blipFill>
            <a:blip r:embed="rId2"/>
            <a:stretch>
              <a:fillRect/>
            </a:stretch>
          </a:blipFill>
        </p:spPr>
      </p:sp>
      <p:sp>
        <p:nvSpPr>
          <p:cNvPr id="6" name="Freeform 6"/>
          <p:cNvSpPr/>
          <p:nvPr/>
        </p:nvSpPr>
        <p:spPr>
          <a:xfrm>
            <a:off x="9655331" y="1334280"/>
            <a:ext cx="3788996" cy="7924020"/>
          </a:xfrm>
          <a:custGeom>
            <a:avLst/>
            <a:gdLst/>
            <a:ahLst/>
            <a:cxnLst/>
            <a:rect l="l" t="t" r="r" b="b"/>
            <a:pathLst>
              <a:path w="3788996" h="7924020">
                <a:moveTo>
                  <a:pt x="0" y="0"/>
                </a:moveTo>
                <a:lnTo>
                  <a:pt x="3788996" y="0"/>
                </a:lnTo>
                <a:lnTo>
                  <a:pt x="3788996" y="7924020"/>
                </a:lnTo>
                <a:lnTo>
                  <a:pt x="0" y="7924020"/>
                </a:lnTo>
                <a:lnTo>
                  <a:pt x="0" y="0"/>
                </a:lnTo>
                <a:close/>
              </a:path>
            </a:pathLst>
          </a:custGeom>
          <a:blipFill>
            <a:blip r:embed="rId3"/>
            <a:stretch>
              <a:fillRect/>
            </a:stretch>
          </a:blipFill>
        </p:spPr>
      </p:sp>
      <p:sp>
        <p:nvSpPr>
          <p:cNvPr id="7" name="Freeform 7"/>
          <p:cNvSpPr/>
          <p:nvPr/>
        </p:nvSpPr>
        <p:spPr>
          <a:xfrm>
            <a:off x="1028700" y="9563100"/>
            <a:ext cx="28807791" cy="684185"/>
          </a:xfrm>
          <a:custGeom>
            <a:avLst/>
            <a:gdLst/>
            <a:ahLst/>
            <a:cxnLst/>
            <a:rect l="l" t="t" r="r" b="b"/>
            <a:pathLst>
              <a:path w="28807791" h="684185">
                <a:moveTo>
                  <a:pt x="0" y="0"/>
                </a:moveTo>
                <a:lnTo>
                  <a:pt x="28807791" y="0"/>
                </a:lnTo>
                <a:lnTo>
                  <a:pt x="28807791" y="684185"/>
                </a:lnTo>
                <a:lnTo>
                  <a:pt x="0" y="684185"/>
                </a:lnTo>
                <a:lnTo>
                  <a:pt x="0" y="0"/>
                </a:lnTo>
                <a:close/>
              </a:path>
            </a:pathLst>
          </a:custGeom>
          <a:blipFill>
            <a:blip r:embed="rId4"/>
            <a:stretch>
              <a:fillRect/>
            </a:stretch>
          </a:blipFill>
        </p:spPr>
      </p:sp>
      <p:sp>
        <p:nvSpPr>
          <p:cNvPr id="8" name="TextBox 8"/>
          <p:cNvSpPr txBox="1"/>
          <p:nvPr/>
        </p:nvSpPr>
        <p:spPr>
          <a:xfrm>
            <a:off x="2540379"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DATA VALIDATION &amp; CLEANING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75316" y="3657930"/>
            <a:ext cx="16483984" cy="6206676"/>
          </a:xfrm>
          <a:custGeom>
            <a:avLst/>
            <a:gdLst/>
            <a:ahLst/>
            <a:cxnLst/>
            <a:rect l="l" t="t" r="r" b="b"/>
            <a:pathLst>
              <a:path w="16483984" h="6206676">
                <a:moveTo>
                  <a:pt x="0" y="0"/>
                </a:moveTo>
                <a:lnTo>
                  <a:pt x="16483984" y="0"/>
                </a:lnTo>
                <a:lnTo>
                  <a:pt x="16483984" y="6206677"/>
                </a:lnTo>
                <a:lnTo>
                  <a:pt x="0" y="6206677"/>
                </a:lnTo>
                <a:lnTo>
                  <a:pt x="0" y="0"/>
                </a:lnTo>
                <a:close/>
              </a:path>
            </a:pathLst>
          </a:custGeom>
          <a:blipFill>
            <a:blip r:embed="rId2"/>
            <a:stretch>
              <a:fillRect t="-32792"/>
            </a:stretch>
          </a:blipFill>
        </p:spPr>
      </p:sp>
      <p:sp>
        <p:nvSpPr>
          <p:cNvPr id="6" name="Freeform 6"/>
          <p:cNvSpPr/>
          <p:nvPr/>
        </p:nvSpPr>
        <p:spPr>
          <a:xfrm>
            <a:off x="1955222" y="1215059"/>
            <a:ext cx="11679354" cy="2256511"/>
          </a:xfrm>
          <a:custGeom>
            <a:avLst/>
            <a:gdLst/>
            <a:ahLst/>
            <a:cxnLst/>
            <a:rect l="l" t="t" r="r" b="b"/>
            <a:pathLst>
              <a:path w="11679354" h="2256511">
                <a:moveTo>
                  <a:pt x="0" y="0"/>
                </a:moveTo>
                <a:lnTo>
                  <a:pt x="11679354" y="0"/>
                </a:lnTo>
                <a:lnTo>
                  <a:pt x="11679354" y="2256512"/>
                </a:lnTo>
                <a:lnTo>
                  <a:pt x="0" y="2256512"/>
                </a:lnTo>
                <a:lnTo>
                  <a:pt x="0" y="0"/>
                </a:lnTo>
                <a:close/>
              </a:path>
            </a:pathLst>
          </a:custGeom>
          <a:blipFill>
            <a:blip r:embed="rId3"/>
            <a:stretch>
              <a:fillRect b="-20043"/>
            </a:stretch>
          </a:blipFill>
        </p:spPr>
      </p:sp>
      <p:sp>
        <p:nvSpPr>
          <p:cNvPr id="7" name="TextBox 7"/>
          <p:cNvSpPr txBox="1"/>
          <p:nvPr/>
        </p:nvSpPr>
        <p:spPr>
          <a:xfrm>
            <a:off x="4231857"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DATA BASE &amp; SQL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13687" y="-276035"/>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65648" y="3327878"/>
            <a:ext cx="18781779" cy="1710853"/>
          </a:xfrm>
          <a:custGeom>
            <a:avLst/>
            <a:gdLst/>
            <a:ahLst/>
            <a:cxnLst/>
            <a:rect l="l" t="t" r="r" b="b"/>
            <a:pathLst>
              <a:path w="18781779" h="1710853">
                <a:moveTo>
                  <a:pt x="0" y="0"/>
                </a:moveTo>
                <a:lnTo>
                  <a:pt x="18781779" y="0"/>
                </a:lnTo>
                <a:lnTo>
                  <a:pt x="18781779" y="1710853"/>
                </a:lnTo>
                <a:lnTo>
                  <a:pt x="0" y="1710853"/>
                </a:lnTo>
                <a:lnTo>
                  <a:pt x="0" y="0"/>
                </a:lnTo>
                <a:close/>
              </a:path>
            </a:pathLst>
          </a:custGeom>
          <a:blipFill>
            <a:blip r:embed="rId2"/>
            <a:stretch>
              <a:fillRect/>
            </a:stretch>
          </a:blipFill>
        </p:spPr>
      </p:sp>
      <p:sp>
        <p:nvSpPr>
          <p:cNvPr id="6" name="Freeform 6"/>
          <p:cNvSpPr/>
          <p:nvPr/>
        </p:nvSpPr>
        <p:spPr>
          <a:xfrm>
            <a:off x="746089" y="1958423"/>
            <a:ext cx="17577655" cy="1186492"/>
          </a:xfrm>
          <a:custGeom>
            <a:avLst/>
            <a:gdLst/>
            <a:ahLst/>
            <a:cxnLst/>
            <a:rect l="l" t="t" r="r" b="b"/>
            <a:pathLst>
              <a:path w="17577655" h="1186492">
                <a:moveTo>
                  <a:pt x="0" y="0"/>
                </a:moveTo>
                <a:lnTo>
                  <a:pt x="17577655" y="0"/>
                </a:lnTo>
                <a:lnTo>
                  <a:pt x="17577655" y="1186492"/>
                </a:lnTo>
                <a:lnTo>
                  <a:pt x="0" y="1186492"/>
                </a:lnTo>
                <a:lnTo>
                  <a:pt x="0" y="0"/>
                </a:lnTo>
                <a:close/>
              </a:path>
            </a:pathLst>
          </a:custGeom>
          <a:blipFill>
            <a:blip r:embed="rId3"/>
            <a:stretch>
              <a:fillRect t="-192" b="-192"/>
            </a:stretch>
          </a:blipFill>
        </p:spPr>
      </p:sp>
      <p:sp>
        <p:nvSpPr>
          <p:cNvPr id="7" name="Freeform 7"/>
          <p:cNvSpPr/>
          <p:nvPr/>
        </p:nvSpPr>
        <p:spPr>
          <a:xfrm>
            <a:off x="5476110" y="4485003"/>
            <a:ext cx="5126126" cy="5801997"/>
          </a:xfrm>
          <a:custGeom>
            <a:avLst/>
            <a:gdLst/>
            <a:ahLst/>
            <a:cxnLst/>
            <a:rect l="l" t="t" r="r" b="b"/>
            <a:pathLst>
              <a:path w="5126126" h="5801997">
                <a:moveTo>
                  <a:pt x="0" y="0"/>
                </a:moveTo>
                <a:lnTo>
                  <a:pt x="5126126" y="0"/>
                </a:lnTo>
                <a:lnTo>
                  <a:pt x="5126126" y="5801997"/>
                </a:lnTo>
                <a:lnTo>
                  <a:pt x="0" y="5801997"/>
                </a:lnTo>
                <a:lnTo>
                  <a:pt x="0" y="0"/>
                </a:lnTo>
                <a:close/>
              </a:path>
            </a:pathLst>
          </a:custGeom>
          <a:blipFill>
            <a:blip r:embed="rId4"/>
            <a:stretch>
              <a:fillRect r="-150158"/>
            </a:stretch>
          </a:blipFill>
        </p:spPr>
      </p:sp>
      <p:sp>
        <p:nvSpPr>
          <p:cNvPr id="8" name="TextBox 8"/>
          <p:cNvSpPr txBox="1"/>
          <p:nvPr/>
        </p:nvSpPr>
        <p:spPr>
          <a:xfrm>
            <a:off x="2540379"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DATA VALIDATION &amp; CLEANING</a:t>
            </a:r>
          </a:p>
        </p:txBody>
      </p:sp>
      <p:sp>
        <p:nvSpPr>
          <p:cNvPr id="9" name="TextBox 9"/>
          <p:cNvSpPr txBox="1"/>
          <p:nvPr/>
        </p:nvSpPr>
        <p:spPr>
          <a:xfrm>
            <a:off x="746089" y="1320165"/>
            <a:ext cx="16230600" cy="455295"/>
          </a:xfrm>
          <a:prstGeom prst="rect">
            <a:avLst/>
          </a:prstGeom>
        </p:spPr>
        <p:txBody>
          <a:bodyPr lIns="0" tIns="0" rIns="0" bIns="0" rtlCol="0" anchor="t">
            <a:spAutoFit/>
          </a:bodyPr>
          <a:lstStyle/>
          <a:p>
            <a:pPr algn="l">
              <a:lnSpc>
                <a:spcPts val="3779"/>
              </a:lnSpc>
              <a:spcBef>
                <a:spcPct val="0"/>
              </a:spcBef>
            </a:pPr>
            <a:r>
              <a:rPr lang="en-US" sz="2700">
                <a:solidFill>
                  <a:srgbClr val="000000"/>
                </a:solidFill>
                <a:latin typeface="Montserrat Classic"/>
                <a:ea typeface="Montserrat Classic"/>
                <a:cs typeface="Montserrat Classic"/>
                <a:sym typeface="Montserrat Classic"/>
              </a:rPr>
              <a:t>2- Handling Missing Values:</a:t>
            </a:r>
          </a:p>
        </p:txBody>
      </p:sp>
      <p:sp>
        <p:nvSpPr>
          <p:cNvPr id="10" name="TextBox 10"/>
          <p:cNvSpPr txBox="1"/>
          <p:nvPr/>
        </p:nvSpPr>
        <p:spPr>
          <a:xfrm>
            <a:off x="746089" y="4977446"/>
            <a:ext cx="16230600" cy="455295"/>
          </a:xfrm>
          <a:prstGeom prst="rect">
            <a:avLst/>
          </a:prstGeom>
        </p:spPr>
        <p:txBody>
          <a:bodyPr lIns="0" tIns="0" rIns="0" bIns="0" rtlCol="0" anchor="t">
            <a:spAutoFit/>
          </a:bodyPr>
          <a:lstStyle/>
          <a:p>
            <a:pPr algn="l">
              <a:lnSpc>
                <a:spcPts val="3779"/>
              </a:lnSpc>
              <a:spcBef>
                <a:spcPct val="0"/>
              </a:spcBef>
            </a:pPr>
            <a:r>
              <a:rPr lang="en-US" sz="2700">
                <a:solidFill>
                  <a:srgbClr val="000000"/>
                </a:solidFill>
                <a:latin typeface="Montserrat Classic"/>
                <a:ea typeface="Montserrat Classic"/>
                <a:cs typeface="Montserrat Classic"/>
                <a:sym typeface="Montserrat Classic"/>
              </a:rPr>
              <a:t>3- Data Types: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966322" y="1367790"/>
            <a:ext cx="9803629" cy="8919210"/>
          </a:xfrm>
          <a:custGeom>
            <a:avLst/>
            <a:gdLst/>
            <a:ahLst/>
            <a:cxnLst/>
            <a:rect l="l" t="t" r="r" b="b"/>
            <a:pathLst>
              <a:path w="9803629" h="8919210">
                <a:moveTo>
                  <a:pt x="0" y="0"/>
                </a:moveTo>
                <a:lnTo>
                  <a:pt x="9803630" y="0"/>
                </a:lnTo>
                <a:lnTo>
                  <a:pt x="9803630" y="8919210"/>
                </a:lnTo>
                <a:lnTo>
                  <a:pt x="0" y="8919210"/>
                </a:lnTo>
                <a:lnTo>
                  <a:pt x="0" y="0"/>
                </a:lnTo>
                <a:close/>
              </a:path>
            </a:pathLst>
          </a:custGeom>
          <a:blipFill>
            <a:blip r:embed="rId2"/>
            <a:stretch>
              <a:fillRect l="-13947" r="-72297"/>
            </a:stretch>
          </a:blipFill>
        </p:spPr>
      </p:sp>
      <p:sp>
        <p:nvSpPr>
          <p:cNvPr id="6" name="TextBox 6"/>
          <p:cNvSpPr txBox="1"/>
          <p:nvPr/>
        </p:nvSpPr>
        <p:spPr>
          <a:xfrm>
            <a:off x="2540379" y="318387"/>
            <a:ext cx="11441178" cy="710313"/>
          </a:xfrm>
          <a:prstGeom prst="rect">
            <a:avLst/>
          </a:prstGeom>
        </p:spPr>
        <p:txBody>
          <a:bodyPr lIns="0" tIns="0" rIns="0" bIns="0" rtlCol="0" anchor="t">
            <a:spAutoFit/>
          </a:bodyPr>
          <a:lstStyle/>
          <a:p>
            <a:pPr algn="l">
              <a:lnSpc>
                <a:spcPts val="5537"/>
              </a:lnSpc>
            </a:pPr>
            <a:r>
              <a:rPr lang="en-US" sz="4900" b="1">
                <a:solidFill>
                  <a:srgbClr val="000000"/>
                </a:solidFill>
                <a:latin typeface="Montserrat Classic Bold"/>
                <a:ea typeface="Montserrat Classic Bold"/>
                <a:cs typeface="Montserrat Classic Bold"/>
                <a:sym typeface="Montserrat Classic Bold"/>
              </a:rPr>
              <a:t>DATA VALIDATION &amp; CLEANING</a:t>
            </a:r>
          </a:p>
        </p:txBody>
      </p:sp>
      <p:sp>
        <p:nvSpPr>
          <p:cNvPr id="7" name="TextBox 7"/>
          <p:cNvSpPr txBox="1"/>
          <p:nvPr/>
        </p:nvSpPr>
        <p:spPr>
          <a:xfrm>
            <a:off x="145669" y="1320165"/>
            <a:ext cx="16230600" cy="455295"/>
          </a:xfrm>
          <a:prstGeom prst="rect">
            <a:avLst/>
          </a:prstGeom>
        </p:spPr>
        <p:txBody>
          <a:bodyPr lIns="0" tIns="0" rIns="0" bIns="0" rtlCol="0" anchor="t">
            <a:spAutoFit/>
          </a:bodyPr>
          <a:lstStyle/>
          <a:p>
            <a:pPr algn="l">
              <a:lnSpc>
                <a:spcPts val="3779"/>
              </a:lnSpc>
              <a:spcBef>
                <a:spcPct val="0"/>
              </a:spcBef>
            </a:pPr>
            <a:r>
              <a:rPr lang="en-US" sz="2700">
                <a:solidFill>
                  <a:srgbClr val="000000"/>
                </a:solidFill>
                <a:latin typeface="Montserrat Classic"/>
                <a:ea typeface="Montserrat Classic"/>
                <a:cs typeface="Montserrat Classic"/>
                <a:sym typeface="Montserrat Classic"/>
              </a:rPr>
              <a:t>4- Correcting Data Types: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1145</Words>
  <Application>Microsoft Office PowerPoint</Application>
  <PresentationFormat>Custom</PresentationFormat>
  <Paragraphs>211</Paragraphs>
  <Slides>55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Montserrat Classic</vt:lpstr>
      <vt:lpstr>Canva Sans Bold</vt:lpstr>
      <vt:lpstr>Arial</vt:lpstr>
      <vt:lpstr>Brittany</vt:lpstr>
      <vt:lpstr>Yeseva One</vt:lpstr>
      <vt:lpstr>Libre Baskerville</vt:lpstr>
      <vt:lpstr>Montserrat Classic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احمد حنفي محمود</cp:lastModifiedBy>
  <cp:revision>2</cp:revision>
  <dcterms:created xsi:type="dcterms:W3CDTF">2006-08-16T00:00:00Z</dcterms:created>
  <dcterms:modified xsi:type="dcterms:W3CDTF">2024-11-22T12:41:07Z</dcterms:modified>
  <dc:identifier>DAGSC4EKnn8</dc:identifier>
</cp:coreProperties>
</file>